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x="13004800" cy="9753600"/>
  <p:notesSz cx="6858000" cy="9144000"/>
  <p:defaultTextStyle>
    <a:lvl1pPr algn="ctr" defTabSz="584200">
      <a:defRPr sz="3600">
        <a:latin typeface="+mj-lt"/>
        <a:ea typeface="+mj-ea"/>
        <a:cs typeface="+mj-cs"/>
        <a:sym typeface="Avenir Roman"/>
      </a:defRPr>
    </a:lvl1pPr>
    <a:lvl2pPr algn="ctr" defTabSz="584200">
      <a:defRPr sz="3600">
        <a:latin typeface="+mj-lt"/>
        <a:ea typeface="+mj-ea"/>
        <a:cs typeface="+mj-cs"/>
        <a:sym typeface="Avenir Roman"/>
      </a:defRPr>
    </a:lvl2pPr>
    <a:lvl3pPr algn="ctr" defTabSz="584200">
      <a:defRPr sz="3600">
        <a:latin typeface="+mj-lt"/>
        <a:ea typeface="+mj-ea"/>
        <a:cs typeface="+mj-cs"/>
        <a:sym typeface="Avenir Roman"/>
      </a:defRPr>
    </a:lvl3pPr>
    <a:lvl4pPr algn="ctr" defTabSz="584200">
      <a:defRPr sz="3600">
        <a:latin typeface="+mj-lt"/>
        <a:ea typeface="+mj-ea"/>
        <a:cs typeface="+mj-cs"/>
        <a:sym typeface="Avenir Roman"/>
      </a:defRPr>
    </a:lvl4pPr>
    <a:lvl5pPr algn="ctr" defTabSz="584200">
      <a:defRPr sz="3600">
        <a:latin typeface="+mj-lt"/>
        <a:ea typeface="+mj-ea"/>
        <a:cs typeface="+mj-cs"/>
        <a:sym typeface="Avenir Roman"/>
      </a:defRPr>
    </a:lvl5pPr>
    <a:lvl6pPr algn="ctr" defTabSz="584200">
      <a:defRPr sz="3600">
        <a:latin typeface="+mj-lt"/>
        <a:ea typeface="+mj-ea"/>
        <a:cs typeface="+mj-cs"/>
        <a:sym typeface="Avenir Roman"/>
      </a:defRPr>
    </a:lvl6pPr>
    <a:lvl7pPr algn="ctr" defTabSz="584200">
      <a:defRPr sz="3600">
        <a:latin typeface="+mj-lt"/>
        <a:ea typeface="+mj-ea"/>
        <a:cs typeface="+mj-cs"/>
        <a:sym typeface="Avenir Roman"/>
      </a:defRPr>
    </a:lvl7pPr>
    <a:lvl8pPr algn="ctr" defTabSz="584200">
      <a:defRPr sz="3600">
        <a:latin typeface="+mj-lt"/>
        <a:ea typeface="+mj-ea"/>
        <a:cs typeface="+mj-cs"/>
        <a:sym typeface="Avenir Roman"/>
      </a:defRPr>
    </a:lvl8pPr>
    <a:lvl9pPr algn="ctr" defTabSz="584200">
      <a:defRPr sz="3600">
        <a:latin typeface="+mj-lt"/>
        <a:ea typeface="+mj-ea"/>
        <a:cs typeface="+mj-cs"/>
        <a:sym typeface="Avenir Roma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2E8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2E7CB"/>
          </a:solidFill>
        </a:fill>
      </a:tcStyle>
    </a:wholeTbl>
    <a:band2H>
      <a:tcTxStyle b="def" i="def"/>
      <a:tcStyle>
        <a:tcBdr/>
        <a:fill>
          <a:solidFill>
            <a:srgbClr val="F8F4E7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5CDDE"/>
          </a:solidFill>
        </a:fill>
      </a:tcStyle>
    </a:wholeTbl>
    <a:band2H>
      <a:tcTxStyle b="def" i="def"/>
      <a:tcStyle>
        <a:tcBdr/>
        <a:fill>
          <a:solidFill>
            <a:srgbClr val="EBE8EF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270000" y="5029200"/>
            <a:ext cx="10464800" cy="472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270000" y="1841500"/>
            <a:ext cx="10464800" cy="62992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270000" y="8191500"/>
            <a:ext cx="10464800" cy="156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952500" y="0"/>
            <a:ext cx="5334000" cy="4622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952500" y="4762500"/>
            <a:ext cx="5334000" cy="4991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xfrm>
            <a:off x="952500" y="28953"/>
            <a:ext cx="11099800" cy="299009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  <a:endParaRPr sz="2800"/>
          </a:p>
          <a:p>
            <a:pPr lvl="1">
              <a:defRPr sz="1800"/>
            </a:pPr>
            <a:r>
              <a:rPr sz="2800"/>
              <a:t>Body Level Two</a:t>
            </a:r>
            <a:endParaRPr sz="28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1pPr>
      <a:lvl2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2pPr>
      <a:lvl3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3pPr>
      <a:lvl4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4pPr>
      <a:lvl5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5pPr>
      <a:lvl6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6pPr>
      <a:lvl7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7pPr>
      <a:lvl8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8pPr>
      <a:lvl9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222250" indent="-222250" defTabSz="584200">
        <a:spcBef>
          <a:spcPts val="4200"/>
        </a:spcBef>
        <a:buSzPct val="75000"/>
        <a:buChar char="•"/>
        <a:defRPr>
          <a:latin typeface="Helvetica Light"/>
          <a:ea typeface="Helvetica Light"/>
          <a:cs typeface="Helvetica Light"/>
          <a:sym typeface="Helvetica Light"/>
        </a:defRPr>
      </a:lvl1pPr>
      <a:lvl2pPr marL="666750" indent="-222250" defTabSz="584200">
        <a:spcBef>
          <a:spcPts val="4200"/>
        </a:spcBef>
        <a:buSzPct val="75000"/>
        <a:buChar char="•"/>
        <a:defRPr>
          <a:latin typeface="Helvetica Light"/>
          <a:ea typeface="Helvetica Light"/>
          <a:cs typeface="Helvetica Light"/>
          <a:sym typeface="Helvetica Light"/>
        </a:defRPr>
      </a:lvl2pPr>
      <a:lvl3pPr marL="1111250" indent="-222250" defTabSz="584200">
        <a:spcBef>
          <a:spcPts val="4200"/>
        </a:spcBef>
        <a:buSzPct val="75000"/>
        <a:buChar char="•"/>
        <a:defRPr>
          <a:latin typeface="Helvetica Light"/>
          <a:ea typeface="Helvetica Light"/>
          <a:cs typeface="Helvetica Light"/>
          <a:sym typeface="Helvetica Light"/>
        </a:defRPr>
      </a:lvl3pPr>
      <a:lvl4pPr marL="1555750" indent="-222250" defTabSz="584200">
        <a:spcBef>
          <a:spcPts val="4200"/>
        </a:spcBef>
        <a:buSzPct val="75000"/>
        <a:buChar char="•"/>
        <a:defRPr>
          <a:latin typeface="Helvetica Light"/>
          <a:ea typeface="Helvetica Light"/>
          <a:cs typeface="Helvetica Light"/>
          <a:sym typeface="Helvetica Light"/>
        </a:defRPr>
      </a:lvl4pPr>
      <a:lvl5pPr marL="2000250" indent="-222250" defTabSz="584200">
        <a:spcBef>
          <a:spcPts val="4200"/>
        </a:spcBef>
        <a:buSzPct val="75000"/>
        <a:buChar char="•"/>
        <a:defRPr>
          <a:latin typeface="Helvetica Light"/>
          <a:ea typeface="Helvetica Light"/>
          <a:cs typeface="Helvetica Light"/>
          <a:sym typeface="Helvetica Light"/>
        </a:defRPr>
      </a:lvl5pPr>
      <a:lvl6pPr marL="2444750" indent="-222250" defTabSz="584200">
        <a:spcBef>
          <a:spcPts val="4200"/>
        </a:spcBef>
        <a:buSzPct val="75000"/>
        <a:buChar char="•"/>
        <a:defRPr>
          <a:latin typeface="Helvetica Light"/>
          <a:ea typeface="Helvetica Light"/>
          <a:cs typeface="Helvetica Light"/>
          <a:sym typeface="Helvetica Light"/>
        </a:defRPr>
      </a:lvl6pPr>
      <a:lvl7pPr marL="2889250" indent="-222250" defTabSz="584200">
        <a:spcBef>
          <a:spcPts val="4200"/>
        </a:spcBef>
        <a:buSzPct val="75000"/>
        <a:buChar char="•"/>
        <a:defRPr>
          <a:latin typeface="Helvetica Light"/>
          <a:ea typeface="Helvetica Light"/>
          <a:cs typeface="Helvetica Light"/>
          <a:sym typeface="Helvetica Light"/>
        </a:defRPr>
      </a:lvl7pPr>
      <a:lvl8pPr marL="3333750" indent="-222250" defTabSz="584200">
        <a:spcBef>
          <a:spcPts val="4200"/>
        </a:spcBef>
        <a:buSzPct val="75000"/>
        <a:buChar char="•"/>
        <a:defRPr>
          <a:latin typeface="Helvetica Light"/>
          <a:ea typeface="Helvetica Light"/>
          <a:cs typeface="Helvetica Light"/>
          <a:sym typeface="Helvetica Light"/>
        </a:defRPr>
      </a:lvl8pPr>
      <a:lvl9pPr marL="3778250" indent="-222250" defTabSz="584200">
        <a:spcBef>
          <a:spcPts val="4200"/>
        </a:spcBef>
        <a:buSzPct val="75000"/>
        <a:buChar char="•"/>
        <a:defRPr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gif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gif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tif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://www.homescaper.com" TargetMode="External"/><Relationship Id="rId3" Type="http://schemas.openxmlformats.org/officeDocument/2006/relationships/hyperlink" Target="http://www.hr.uci.edu/uc-ser/e/10/aa2-24.html" TargetMode="External"/><Relationship Id="rId4" Type="http://schemas.openxmlformats.org/officeDocument/2006/relationships/hyperlink" Target="http://www.jobbankusa.com/career_employment/landscape_architects/job_descriptions_definitions_roles_responsibility.html" TargetMode="External"/><Relationship Id="rId5" Type="http://schemas.openxmlformats.org/officeDocument/2006/relationships/hyperlink" Target="http://creativepool.com/articles/jobdescriptions/landscape-architect-job-description" TargetMode="External"/><Relationship Id="rId6" Type="http://schemas.openxmlformats.org/officeDocument/2006/relationships/hyperlink" Target="http://onlinemanuals.txdot.gov/txdotmanuals/lad/index.htm" TargetMode="External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://StateUniversity.com" TargetMode="External"/><Relationship Id="rId3" Type="http://schemas.openxmlformats.org/officeDocument/2006/relationships/hyperlink" Target="http://careers.stateuniversity.com/pages/292/Landscape-Architect.html#ixzz3Siv29S7T" TargetMode="External"/><Relationship Id="rId4" Type="http://schemas.openxmlformats.org/officeDocument/2006/relationships/hyperlink" Target="http://www.dol.wa.gov/business/designproguidelines/landscaperoles.html" TargetMode="External"/><Relationship Id="rId5" Type="http://schemas.openxmlformats.org/officeDocument/2006/relationships/hyperlink" Target="http://www.landscapeinstitute.org/registeredpractices/clientsguide_role.php" TargetMode="External"/><Relationship Id="rId6" Type="http://schemas.openxmlformats.org/officeDocument/2006/relationships/hyperlink" Target="http://www.greatsampleresume.com/Job-Responsibilities/Landscape-Architectural-Designer-Responsibilities.html" TargetMode="Externa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xfrm>
            <a:off x="1270000" y="268604"/>
            <a:ext cx="10464800" cy="3302005"/>
          </a:xfrm>
          <a:prstGeom prst="rect">
            <a:avLst/>
          </a:prstGeom>
        </p:spPr>
        <p:txBody>
          <a:bodyPr/>
          <a:lstStyle>
            <a:lvl1pPr>
              <a:defRPr sz="9000"/>
            </a:lvl1pPr>
          </a:lstStyle>
          <a:p>
            <a:pPr lvl="0">
              <a:defRPr sz="1800"/>
            </a:pPr>
            <a:r>
              <a:rPr sz="9000"/>
              <a:t>LANDSCAPE ARCHITECT</a:t>
            </a:r>
          </a:p>
        </p:txBody>
      </p:sp>
      <p:pic>
        <p:nvPicPr>
          <p:cNvPr id="33" name="image1.png"/>
          <p:cNvPicPr/>
          <p:nvPr/>
        </p:nvPicPr>
        <p:blipFill>
          <a:blip r:embed="rId2">
            <a:alphaModFix amt="53687"/>
            <a:extLst/>
          </a:blip>
          <a:stretch>
            <a:fillRect/>
          </a:stretch>
        </p:blipFill>
        <p:spPr>
          <a:xfrm>
            <a:off x="7967977" y="5059767"/>
            <a:ext cx="6400397" cy="4723001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hape 34"/>
          <p:cNvSpPr/>
          <p:nvPr>
            <p:ph type="body" idx="1"/>
          </p:nvPr>
        </p:nvSpPr>
        <p:spPr>
          <a:xfrm>
            <a:off x="1270000" y="4183710"/>
            <a:ext cx="10464800" cy="4690278"/>
          </a:xfrm>
          <a:prstGeom prst="rect">
            <a:avLst/>
          </a:prstGeom>
        </p:spPr>
        <p:txBody>
          <a:bodyPr/>
          <a:lstStyle/>
          <a:p>
            <a:pPr lvl="0" defTabSz="516140">
              <a:defRPr sz="1800"/>
            </a:pPr>
            <a:r>
              <a:rPr i="1" sz="2700"/>
              <a:t>INTRODUCTION TO DRAWING</a:t>
            </a:r>
          </a:p>
          <a:p>
            <a:pPr lvl="0" defTabSz="516140">
              <a:defRPr sz="1800"/>
            </a:pPr>
            <a:r>
              <a:rPr i="1" sz="2700"/>
              <a:t>INTRODUCTION TO CONSTRUCTION INDUSTRY</a:t>
            </a:r>
          </a:p>
          <a:p>
            <a:pPr lvl="0" defTabSz="516140">
              <a:defRPr sz="1800"/>
            </a:pPr>
            <a:r>
              <a:rPr i="1" sz="2700"/>
              <a:t>ENGLISH I </a:t>
            </a:r>
          </a:p>
          <a:p>
            <a:pPr lvl="0" defTabSz="516140">
              <a:defRPr sz="1800"/>
            </a:pPr>
            <a:endParaRPr sz="2700"/>
          </a:p>
          <a:p>
            <a:pPr lvl="0" defTabSz="516140">
              <a:defRPr sz="1800"/>
            </a:pPr>
            <a:r>
              <a:rPr sz="2700"/>
              <a:t>PREMDYL SHADAN (LEADER)</a:t>
            </a:r>
          </a:p>
          <a:p>
            <a:pPr lvl="0" defTabSz="516140">
              <a:defRPr sz="1800"/>
            </a:pPr>
            <a:r>
              <a:rPr sz="2700"/>
              <a:t>SARA WEE</a:t>
            </a:r>
          </a:p>
          <a:p>
            <a:pPr lvl="0" defTabSz="516140">
              <a:defRPr sz="1800"/>
            </a:pPr>
            <a:r>
              <a:rPr sz="2700"/>
              <a:t>OMAR LAYAS</a:t>
            </a:r>
          </a:p>
          <a:p>
            <a:pPr lvl="0" defTabSz="516140">
              <a:defRPr sz="1800"/>
            </a:pPr>
            <a:r>
              <a:rPr sz="2700"/>
              <a:t>SERAJ ALI</a:t>
            </a:r>
          </a:p>
          <a:p>
            <a:pPr lvl="0" defTabSz="516140">
              <a:defRPr sz="1800"/>
            </a:pPr>
            <a:r>
              <a:rPr sz="2700"/>
              <a:t>SUE WEN</a:t>
            </a:r>
          </a:p>
          <a:p>
            <a:pPr lvl="0" defTabSz="516140">
              <a:defRPr sz="1800"/>
            </a:pPr>
            <a:r>
              <a:rPr sz="2700"/>
              <a:t>YANG</a:t>
            </a:r>
          </a:p>
          <a:p>
            <a:pPr lvl="0" defTabSz="516140">
              <a:defRPr sz="1800"/>
            </a:pPr>
            <a:r>
              <a:rPr sz="2700"/>
              <a:t>SHREYA WILSON 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type="title"/>
          </p:nvPr>
        </p:nvSpPr>
        <p:spPr>
          <a:xfrm>
            <a:off x="7084155" y="-65571"/>
            <a:ext cx="5926635" cy="3945736"/>
          </a:xfrm>
          <a:prstGeom prst="rect">
            <a:avLst/>
          </a:prstGeom>
        </p:spPr>
        <p:txBody>
          <a:bodyPr/>
          <a:lstStyle>
            <a:lvl1pPr>
              <a:defRPr b="1" sz="5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b="0" sz="1800"/>
            </a:pPr>
            <a:r>
              <a:rPr b="1" sz="5600"/>
              <a:t>SITE MEASUREMENT DRAWING </a:t>
            </a:r>
          </a:p>
        </p:txBody>
      </p:sp>
      <p:pic>
        <p:nvPicPr>
          <p:cNvPr id="63" name="image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544" y="91051"/>
            <a:ext cx="7455308" cy="95508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4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7705" y="-98554"/>
            <a:ext cx="14331239" cy="94319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5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1600" y="0"/>
            <a:ext cx="7962900" cy="956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age6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81767"/>
            <a:ext cx="13004802" cy="8583170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hape 70"/>
          <p:cNvSpPr/>
          <p:nvPr>
            <p:ph type="title"/>
          </p:nvPr>
        </p:nvSpPr>
        <p:spPr>
          <a:xfrm>
            <a:off x="-2344850" y="-3746782"/>
            <a:ext cx="10464801" cy="4940303"/>
          </a:xfrm>
          <a:prstGeom prst="rect">
            <a:avLst/>
          </a:prstGeom>
        </p:spPr>
        <p:txBody>
          <a:bodyPr/>
          <a:lstStyle>
            <a:lvl1pPr>
              <a:defRPr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b="0" sz="1800"/>
            </a:pPr>
            <a:r>
              <a:rPr b="1" sz="8000"/>
              <a:t>BASE MAP</a:t>
            </a:r>
          </a:p>
        </p:txBody>
      </p:sp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7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306" y="130725"/>
            <a:ext cx="11900769" cy="92230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8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2841056" y="-1105939"/>
            <a:ext cx="7810363" cy="119654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61518">
              <a:defRPr sz="1800"/>
            </a:pPr>
            <a:r>
              <a:rPr sz="6300"/>
              <a:t>Preliminary/ Schematic Design  </a:t>
            </a:r>
          </a:p>
          <a:p>
            <a:pPr lvl="0" defTabSz="461518">
              <a:defRPr sz="1800"/>
            </a:pPr>
            <a:r>
              <a:rPr sz="6300"/>
              <a:t>(Concept)</a:t>
            </a:r>
          </a:p>
        </p:txBody>
      </p:sp>
      <p:sp>
        <p:nvSpPr>
          <p:cNvPr id="77" name="Shape 77"/>
          <p:cNvSpPr/>
          <p:nvPr>
            <p:ph type="body" idx="1"/>
          </p:nvPr>
        </p:nvSpPr>
        <p:spPr>
          <a:xfrm>
            <a:off x="579892" y="1713380"/>
            <a:ext cx="12383228" cy="7655157"/>
          </a:xfrm>
          <a:prstGeom prst="rect">
            <a:avLst/>
          </a:prstGeom>
        </p:spPr>
        <p:txBody>
          <a:bodyPr/>
          <a:lstStyle/>
          <a:p>
            <a:pPr lvl="0" marL="355599" indent="-355599" defTabSz="467359">
              <a:spcBef>
                <a:spcPts val="3300"/>
              </a:spcBef>
            </a:pPr>
            <a:endParaRPr sz="3100"/>
          </a:p>
          <a:p>
            <a:pPr lvl="0" marL="612420" indent="-612420" defTabSz="467359">
              <a:spcBef>
                <a:spcPts val="3300"/>
              </a:spcBef>
            </a:pPr>
            <a:r>
              <a:rPr sz="3100"/>
              <a:t>Rough sketches </a:t>
            </a:r>
            <a:endParaRPr sz="3100"/>
          </a:p>
          <a:p>
            <a:pPr lvl="0" marL="612420" indent="-612420" defTabSz="467359">
              <a:spcBef>
                <a:spcPts val="3300"/>
              </a:spcBef>
            </a:pPr>
            <a:r>
              <a:rPr sz="3100"/>
              <a:t>Research &amp; confirmation.</a:t>
            </a:r>
            <a:endParaRPr sz="3100"/>
          </a:p>
          <a:p>
            <a:pPr lvl="0" marL="612420" indent="-612420" defTabSz="467359">
              <a:spcBef>
                <a:spcPts val="3300"/>
              </a:spcBef>
            </a:pPr>
            <a:r>
              <a:rPr sz="3100"/>
              <a:t>Hardscaping location &amp; layout </a:t>
            </a:r>
            <a:endParaRPr sz="3100"/>
          </a:p>
          <a:p>
            <a:pPr lvl="0" marL="612420" indent="-612420" defTabSz="467359">
              <a:spcBef>
                <a:spcPts val="3300"/>
              </a:spcBef>
            </a:pPr>
            <a:r>
              <a:rPr sz="3100"/>
              <a:t>Softscaping program </a:t>
            </a:r>
            <a:endParaRPr sz="3100"/>
          </a:p>
          <a:p>
            <a:pPr lvl="0" marL="612420" indent="-612420" defTabSz="467359">
              <a:spcBef>
                <a:spcPts val="3300"/>
              </a:spcBef>
            </a:pPr>
            <a:r>
              <a:rPr sz="3100"/>
              <a:t>Conceptual level proposal </a:t>
            </a:r>
            <a:endParaRPr sz="3100"/>
          </a:p>
          <a:p>
            <a:pPr lvl="0" marL="612420" indent="-612420" defTabSz="467359">
              <a:spcBef>
                <a:spcPts val="3300"/>
              </a:spcBef>
            </a:pPr>
            <a:r>
              <a:rPr sz="3100"/>
              <a:t>Photo image examples of proposed elements </a:t>
            </a:r>
            <a:endParaRPr sz="3100"/>
          </a:p>
          <a:p>
            <a:pPr lvl="0" marL="612420" indent="-612420" defTabSz="467359">
              <a:spcBef>
                <a:spcPts val="3300"/>
              </a:spcBef>
            </a:pPr>
            <a:r>
              <a:rPr sz="3100"/>
              <a:t>CAD (computer-aided design) and video stimulation </a:t>
            </a:r>
            <a:endParaRPr sz="3100"/>
          </a:p>
          <a:p>
            <a:pPr lvl="0" marL="612420" indent="-612420" defTabSz="467359">
              <a:spcBef>
                <a:spcPts val="3300"/>
              </a:spcBef>
            </a:pPr>
            <a:r>
              <a:rPr sz="3100"/>
              <a:t>Construction materials &amp; techniques suggestions</a:t>
            </a:r>
          </a:p>
        </p:txBody>
      </p:sp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961" y="1125427"/>
            <a:ext cx="12482879" cy="8321920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Shape 80"/>
          <p:cNvSpPr/>
          <p:nvPr>
            <p:ph type="title"/>
          </p:nvPr>
        </p:nvSpPr>
        <p:spPr>
          <a:xfrm>
            <a:off x="-323935" y="-1079894"/>
            <a:ext cx="10464801" cy="3302003"/>
          </a:xfrm>
          <a:prstGeom prst="rect">
            <a:avLst/>
          </a:prstGeom>
        </p:spPr>
        <p:txBody>
          <a:bodyPr/>
          <a:lstStyle>
            <a:lvl1pPr>
              <a:defRPr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b="0" sz="1800"/>
            </a:pPr>
            <a:r>
              <a:rPr b="1" sz="8000"/>
              <a:t>BUBBLE DIAGRAM </a:t>
            </a:r>
          </a:p>
        </p:txBody>
      </p:sp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1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767" y="1088391"/>
            <a:ext cx="13004803" cy="81964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1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33" y="1193398"/>
            <a:ext cx="12901733" cy="8846903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Shape 85"/>
          <p:cNvSpPr/>
          <p:nvPr>
            <p:ph type="title"/>
          </p:nvPr>
        </p:nvSpPr>
        <p:spPr>
          <a:xfrm>
            <a:off x="-116930" y="-1017792"/>
            <a:ext cx="10464801" cy="3302003"/>
          </a:xfrm>
          <a:prstGeom prst="rect">
            <a:avLst/>
          </a:prstGeom>
        </p:spPr>
        <p:txBody>
          <a:bodyPr/>
          <a:lstStyle>
            <a:lvl1pPr>
              <a:defRPr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b="0" sz="1800"/>
            </a:pPr>
            <a:r>
              <a:rPr b="1" sz="8000"/>
              <a:t>ROUGH SKETCHES 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280000" y="242102"/>
            <a:ext cx="12607063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3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FFFFFF"/>
                </a:solidFill>
              </a:rPr>
              <a:t>GOOD MORNING AND TIME FOR WORK!</a:t>
            </a:r>
          </a:p>
        </p:txBody>
      </p:sp>
      <p:sp>
        <p:nvSpPr>
          <p:cNvPr id="37" name="Shape 37"/>
          <p:cNvSpPr/>
          <p:nvPr/>
        </p:nvSpPr>
        <p:spPr>
          <a:xfrm>
            <a:off x="5215263" y="4178298"/>
            <a:ext cx="2574274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8500"/>
              <a:t>Hello</a:t>
            </a:r>
          </a:p>
        </p:txBody>
      </p:sp>
      <p:pic>
        <p:nvPicPr>
          <p:cNvPr id="38" name="image1.png"/>
          <p:cNvPicPr/>
          <p:nvPr/>
        </p:nvPicPr>
        <p:blipFill>
          <a:blip r:embed="rId2">
            <a:alphaModFix amt="53687"/>
            <a:extLst/>
          </a:blip>
          <a:stretch>
            <a:fillRect/>
          </a:stretch>
        </p:blipFill>
        <p:spPr>
          <a:xfrm>
            <a:off x="7967977" y="5059767"/>
            <a:ext cx="6400397" cy="4723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image12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6278" y="0"/>
            <a:ext cx="12626660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image13.tif"/>
          <p:cNvPicPr/>
          <p:nvPr/>
        </p:nvPicPr>
        <p:blipFill>
          <a:blip r:embed="rId2">
            <a:extLst/>
          </a:blip>
          <a:srcRect l="5785" t="0" r="5786" b="0"/>
          <a:stretch>
            <a:fillRect/>
          </a:stretch>
        </p:blipFill>
        <p:spPr>
          <a:xfrm>
            <a:off x="-1" y="1188032"/>
            <a:ext cx="13128728" cy="8565568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Shape 90"/>
          <p:cNvSpPr/>
          <p:nvPr/>
        </p:nvSpPr>
        <p:spPr>
          <a:xfrm>
            <a:off x="-7114" y="-134443"/>
            <a:ext cx="11824204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79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b="0" sz="1800"/>
            </a:pPr>
            <a:r>
              <a:rPr b="1" sz="7900"/>
              <a:t>Perspectives/ Rendering</a:t>
            </a:r>
          </a:p>
        </p:txBody>
      </p: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age1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21328" y="-372608"/>
            <a:ext cx="15784356" cy="118382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15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518" y="360975"/>
            <a:ext cx="12181765" cy="84054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8500"/>
              <a:t>Phase 2</a:t>
            </a:r>
          </a:p>
        </p:txBody>
      </p:sp>
      <p:pic>
        <p:nvPicPr>
          <p:cNvPr id="97" name="image1.png"/>
          <p:cNvPicPr/>
          <p:nvPr/>
        </p:nvPicPr>
        <p:blipFill>
          <a:blip r:embed="rId2">
            <a:alphaModFix amt="53687"/>
            <a:extLst/>
          </a:blip>
          <a:stretch>
            <a:fillRect/>
          </a:stretch>
        </p:blipFill>
        <p:spPr>
          <a:xfrm>
            <a:off x="7967977" y="5059767"/>
            <a:ext cx="6400397" cy="4723001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Shape 98"/>
          <p:cNvSpPr/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Design Development</a:t>
            </a:r>
          </a:p>
          <a:p>
            <a:pPr lvl="0">
              <a:defRPr sz="1800"/>
            </a:pPr>
            <a:r>
              <a:rPr sz="3200"/>
              <a:t>Preparation of Construction Documents </a:t>
            </a:r>
          </a:p>
          <a:p>
            <a:pPr lvl="0">
              <a:defRPr sz="1800"/>
            </a:pPr>
            <a:r>
              <a:rPr sz="3200"/>
              <a:t>Submission for Approval </a:t>
            </a:r>
          </a:p>
        </p:txBody>
      </p:sp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type="title"/>
          </p:nvPr>
        </p:nvSpPr>
        <p:spPr>
          <a:xfrm>
            <a:off x="952500" y="113292"/>
            <a:ext cx="11099800" cy="2159001"/>
          </a:xfrm>
          <a:prstGeom prst="rect">
            <a:avLst/>
          </a:prstGeom>
        </p:spPr>
        <p:txBody>
          <a:bodyPr/>
          <a:lstStyle/>
          <a:p>
            <a:pPr lvl="0" defTabSz="508254">
              <a:defRPr sz="1800"/>
            </a:pPr>
            <a:r>
              <a:rPr sz="8000"/>
              <a:t>Design Development</a:t>
            </a:r>
          </a:p>
          <a:p>
            <a:pPr lvl="0" defTabSz="508254">
              <a:defRPr sz="1800"/>
            </a:pPr>
            <a:r>
              <a:rPr sz="4000"/>
              <a:t>Refining the Design</a:t>
            </a:r>
          </a:p>
        </p:txBody>
      </p:sp>
      <p:sp>
        <p:nvSpPr>
          <p:cNvPr id="101" name="Shape 101"/>
          <p:cNvSpPr/>
          <p:nvPr>
            <p:ph type="body" idx="1"/>
          </p:nvPr>
        </p:nvSpPr>
        <p:spPr>
          <a:xfrm>
            <a:off x="174938" y="2375794"/>
            <a:ext cx="12654924" cy="7109426"/>
          </a:xfrm>
          <a:prstGeom prst="rect">
            <a:avLst/>
          </a:prstGeom>
        </p:spPr>
        <p:txBody>
          <a:bodyPr/>
          <a:lstStyle/>
          <a:p>
            <a:pPr lvl="0" marL="433387" indent="-433387" defTabSz="379729">
              <a:spcBef>
                <a:spcPts val="2700"/>
              </a:spcBef>
            </a:pPr>
            <a:r>
              <a:rPr sz="2700"/>
              <a:t>Proposal of design (detailed drawings and plans, models, photographs, studies, cost estimates)</a:t>
            </a:r>
            <a:endParaRPr sz="2700"/>
          </a:p>
          <a:p>
            <a:pPr lvl="0" marL="433387" indent="-433387" defTabSz="379729">
              <a:spcBef>
                <a:spcPts val="2700"/>
              </a:spcBef>
            </a:pPr>
            <a:r>
              <a:rPr sz="2700"/>
              <a:t>Changes &amp; revisions (if needed)</a:t>
            </a:r>
            <a:endParaRPr sz="2700"/>
          </a:p>
          <a:p>
            <a:pPr lvl="0" marL="433387" indent="-433387" defTabSz="379729">
              <a:spcBef>
                <a:spcPts val="2700"/>
              </a:spcBef>
            </a:pPr>
            <a:r>
              <a:rPr sz="2700"/>
              <a:t>Details, working drawings and specifications</a:t>
            </a:r>
            <a:endParaRPr sz="2700"/>
          </a:p>
          <a:p>
            <a:pPr lvl="0" marL="433387" indent="-433387" defTabSz="379729">
              <a:spcBef>
                <a:spcPts val="2700"/>
              </a:spcBef>
            </a:pPr>
            <a:r>
              <a:rPr sz="2700"/>
              <a:t>Generate Planting Plan (plant lists, sizing, and specifications)</a:t>
            </a:r>
            <a:endParaRPr sz="2700"/>
          </a:p>
          <a:p>
            <a:pPr lvl="0" marL="433387" indent="-433387" defTabSz="379729">
              <a:spcBef>
                <a:spcPts val="2700"/>
              </a:spcBef>
            </a:pPr>
            <a:r>
              <a:rPr sz="2700"/>
              <a:t>Grading &amp; drainage work</a:t>
            </a:r>
            <a:endParaRPr sz="2700"/>
          </a:p>
          <a:p>
            <a:pPr lvl="0" marL="433387" indent="-433387" defTabSz="379729">
              <a:spcBef>
                <a:spcPts val="2700"/>
              </a:spcBef>
            </a:pPr>
            <a:r>
              <a:rPr sz="2700"/>
              <a:t>Sections, elevations and details (materials and method of assembly)</a:t>
            </a:r>
            <a:endParaRPr sz="2700"/>
          </a:p>
          <a:p>
            <a:pPr lvl="0" marL="433387" indent="-433387" defTabSz="379729">
              <a:spcBef>
                <a:spcPts val="2700"/>
              </a:spcBef>
            </a:pPr>
            <a:r>
              <a:rPr sz="2700"/>
              <a:t>Utility requirements.</a:t>
            </a:r>
            <a:endParaRPr sz="2700"/>
          </a:p>
          <a:p>
            <a:pPr lvl="0" marL="433387" indent="-433387" defTabSz="379729">
              <a:spcBef>
                <a:spcPts val="2700"/>
              </a:spcBef>
            </a:pPr>
            <a:r>
              <a:rPr sz="2700"/>
              <a:t>Required permits and applications</a:t>
            </a:r>
            <a:endParaRPr sz="2700"/>
          </a:p>
          <a:p>
            <a:pPr lvl="0" marL="433387" indent="-433387" defTabSz="379729">
              <a:spcBef>
                <a:spcPts val="2700"/>
              </a:spcBef>
            </a:pPr>
            <a:r>
              <a:rPr sz="2700"/>
              <a:t>Identify project scope, budget pricing &amp; construction processes</a:t>
            </a:r>
          </a:p>
        </p:txBody>
      </p:sp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type="title"/>
          </p:nvPr>
        </p:nvSpPr>
        <p:spPr>
          <a:xfrm>
            <a:off x="-54829" y="-500281"/>
            <a:ext cx="10464801" cy="330200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b="1" sz="8000">
                <a:latin typeface="+mn-lt"/>
                <a:ea typeface="+mn-ea"/>
                <a:cs typeface="+mn-cs"/>
                <a:sym typeface="Helvetica"/>
              </a:rPr>
              <a:t>CONCEPTUAL PLAN</a:t>
            </a:r>
          </a:p>
          <a:p>
            <a:pPr lvl="0">
              <a:defRPr sz="1800"/>
            </a:pPr>
            <a:r>
              <a:rPr b="1" sz="8000">
                <a:latin typeface="+mn-lt"/>
                <a:ea typeface="+mn-ea"/>
                <a:cs typeface="+mn-cs"/>
                <a:sym typeface="Helvetica"/>
              </a:rPr>
              <a:t>(FINAL DESIGN)</a:t>
            </a:r>
          </a:p>
        </p:txBody>
      </p:sp>
      <p:pic>
        <p:nvPicPr>
          <p:cNvPr id="104" name="image16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7769" y="2368215"/>
            <a:ext cx="13160338" cy="81236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mage17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39" y="302715"/>
            <a:ext cx="12882923" cy="8583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8000"/>
              <a:t>PREPERATION OF CONSTRUCTION DOCUMENTS </a:t>
            </a:r>
          </a:p>
        </p:txBody>
      </p:sp>
      <p:sp>
        <p:nvSpPr>
          <p:cNvPr id="109" name="Shape 109"/>
          <p:cNvSpPr/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Detailed Drawings and Specifications which are used by the Contractor </a:t>
            </a:r>
          </a:p>
        </p:txBody>
      </p:sp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type="title"/>
          </p:nvPr>
        </p:nvSpPr>
        <p:spPr>
          <a:xfrm>
            <a:off x="-1089852" y="-1038493"/>
            <a:ext cx="13297125" cy="3302003"/>
          </a:xfrm>
          <a:prstGeom prst="rect">
            <a:avLst/>
          </a:prstGeom>
        </p:spPr>
        <p:txBody>
          <a:bodyPr/>
          <a:lstStyle>
            <a:lvl1pPr>
              <a:defRPr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b="0" sz="1800"/>
            </a:pPr>
            <a:r>
              <a:rPr b="1" sz="8000"/>
              <a:t>DETAILED DRAWINGS</a:t>
            </a:r>
          </a:p>
        </p:txBody>
      </p:sp>
      <p:pic>
        <p:nvPicPr>
          <p:cNvPr id="112" name="image18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971" y="1369276"/>
            <a:ext cx="12281276" cy="80073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title"/>
          </p:nvPr>
        </p:nvSpPr>
        <p:spPr>
          <a:xfrm>
            <a:off x="952500" y="423799"/>
            <a:ext cx="11099800" cy="2159001"/>
          </a:xfrm>
          <a:prstGeom prst="rect">
            <a:avLst/>
          </a:prstGeom>
        </p:spPr>
        <p:txBody>
          <a:bodyPr/>
          <a:lstStyle>
            <a:lvl1pPr defTabSz="490727">
              <a:defRPr sz="67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6700"/>
              <a:t>What is Landscape Architecture?</a:t>
            </a:r>
          </a:p>
        </p:txBody>
      </p:sp>
      <p:sp>
        <p:nvSpPr>
          <p:cNvPr id="41" name="Shape 41"/>
          <p:cNvSpPr/>
          <p:nvPr>
            <p:ph type="body" idx="1"/>
          </p:nvPr>
        </p:nvSpPr>
        <p:spPr>
          <a:xfrm>
            <a:off x="952500" y="2150754"/>
            <a:ext cx="11099800" cy="6286503"/>
          </a:xfrm>
          <a:prstGeom prst="rect">
            <a:avLst/>
          </a:prstGeom>
        </p:spPr>
        <p:txBody>
          <a:bodyPr/>
          <a:lstStyle>
            <a:lvl1pPr marL="0" indent="0" algn="just">
              <a:buSzTx/>
              <a:buNone/>
              <a:defRPr sz="39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3900"/>
              <a:t>Landscape architecture is the art and practice of designing the outdoor environment with the blend of natural and built environments </a:t>
            </a:r>
          </a:p>
        </p:txBody>
      </p:sp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>
            <a:off x="91122" y="-130416"/>
            <a:ext cx="8921100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79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b="0" sz="1800"/>
            </a:pPr>
            <a:r>
              <a:rPr b="1" sz="7900"/>
              <a:t>PLANTING PLANS</a:t>
            </a:r>
          </a:p>
        </p:txBody>
      </p:sp>
      <p:pic>
        <p:nvPicPr>
          <p:cNvPr id="115" name="image1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84297"/>
            <a:ext cx="13004802" cy="78200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20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3685" y="-935050"/>
            <a:ext cx="1109743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2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34710" y="70518"/>
            <a:ext cx="14209863" cy="91946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8000"/>
              <a:t>Submission for Approval</a:t>
            </a:r>
          </a:p>
        </p:txBody>
      </p:sp>
      <p:sp>
        <p:nvSpPr>
          <p:cNvPr id="122" name="Shape 122"/>
          <p:cNvSpPr/>
          <p:nvPr>
            <p:ph type="body" idx="1"/>
          </p:nvPr>
        </p:nvSpPr>
        <p:spPr>
          <a:xfrm>
            <a:off x="952500" y="1527075"/>
            <a:ext cx="11099800" cy="6286503"/>
          </a:xfrm>
          <a:prstGeom prst="rect">
            <a:avLst/>
          </a:prstGeom>
        </p:spPr>
        <p:txBody>
          <a:bodyPr/>
          <a:lstStyle>
            <a:lvl1pPr marL="918631" indent="-918631" defTabSz="543305">
              <a:spcBef>
                <a:spcPts val="3900"/>
              </a:spcBef>
              <a:defRPr sz="4000"/>
            </a:lvl1pPr>
          </a:lstStyle>
          <a:p>
            <a:pPr lvl="0">
              <a:defRPr sz="1800"/>
            </a:pPr>
            <a:r>
              <a:rPr sz="4000"/>
              <a:t>Submission of designs to council, government law enforces and regulatory agencies (following all rules &amp; regulations).</a:t>
            </a:r>
          </a:p>
        </p:txBody>
      </p:sp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8000"/>
              <a:t>Phase 3</a:t>
            </a:r>
          </a:p>
        </p:txBody>
      </p:sp>
      <p:sp>
        <p:nvSpPr>
          <p:cNvPr id="125" name="Shape 125"/>
          <p:cNvSpPr/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Project Management and Inspection </a:t>
            </a:r>
          </a:p>
        </p:txBody>
      </p:sp>
      <p:pic>
        <p:nvPicPr>
          <p:cNvPr id="126" name="image1.png"/>
          <p:cNvPicPr/>
          <p:nvPr/>
        </p:nvPicPr>
        <p:blipFill>
          <a:blip r:embed="rId2">
            <a:alphaModFix amt="53687"/>
            <a:extLst/>
          </a:blip>
          <a:stretch>
            <a:fillRect/>
          </a:stretch>
        </p:blipFill>
        <p:spPr>
          <a:xfrm>
            <a:off x="7967977" y="5059767"/>
            <a:ext cx="6400397" cy="4723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title"/>
          </p:nvPr>
        </p:nvSpPr>
        <p:spPr>
          <a:xfrm>
            <a:off x="1477004" y="192933"/>
            <a:ext cx="10464801" cy="2180514"/>
          </a:xfrm>
          <a:prstGeom prst="rect">
            <a:avLst/>
          </a:prstGeom>
        </p:spPr>
        <p:txBody>
          <a:bodyPr/>
          <a:lstStyle>
            <a:lvl1pPr defTabSz="519937">
              <a:defRPr sz="71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7100"/>
              <a:t>Project Management and Inspection</a:t>
            </a:r>
          </a:p>
        </p:txBody>
      </p:sp>
      <p:sp>
        <p:nvSpPr>
          <p:cNvPr id="129" name="Shape 129"/>
          <p:cNvSpPr/>
          <p:nvPr>
            <p:ph type="body" idx="1"/>
          </p:nvPr>
        </p:nvSpPr>
        <p:spPr>
          <a:xfrm>
            <a:off x="214276" y="2369354"/>
            <a:ext cx="12576248" cy="7124408"/>
          </a:xfrm>
          <a:prstGeom prst="rect">
            <a:avLst/>
          </a:prstGeom>
        </p:spPr>
        <p:txBody>
          <a:bodyPr/>
          <a:lstStyle/>
          <a:p>
            <a:pPr lvl="0" marL="687804" indent="-687804" algn="l" defTabSz="572516">
              <a:buSzPct val="100000"/>
              <a:buChar char="•"/>
              <a:defRPr sz="1800"/>
            </a:pPr>
            <a:r>
              <a:rPr sz="3500"/>
              <a:t>Provide instructions</a:t>
            </a:r>
          </a:p>
          <a:p>
            <a:pPr lvl="0" marL="353728" indent="-353728" algn="l" defTabSz="572516">
              <a:buSzPct val="100000"/>
              <a:buChar char="•"/>
              <a:defRPr sz="1800"/>
            </a:pPr>
            <a:endParaRPr sz="3500"/>
          </a:p>
          <a:p>
            <a:pPr lvl="0" marL="687804" indent="-687804" algn="l" defTabSz="572516">
              <a:buSzPct val="100000"/>
              <a:buChar char="•"/>
              <a:defRPr sz="1800"/>
            </a:pPr>
            <a:r>
              <a:rPr sz="3500"/>
              <a:t>Protect owner’s interests (advice and approvals).</a:t>
            </a:r>
          </a:p>
          <a:p>
            <a:pPr lvl="0" marL="353728" indent="-353728" algn="l" defTabSz="572516">
              <a:buSzPct val="100000"/>
              <a:buChar char="•"/>
              <a:defRPr sz="1800"/>
            </a:pPr>
            <a:endParaRPr sz="3500"/>
          </a:p>
          <a:p>
            <a:pPr lvl="0" marL="687804" indent="-687804" algn="l" defTabSz="572516">
              <a:buSzPct val="100000"/>
              <a:buChar char="•"/>
              <a:defRPr sz="1800"/>
            </a:pPr>
            <a:r>
              <a:rPr sz="3500"/>
              <a:t>Budget/finance quote.</a:t>
            </a:r>
          </a:p>
          <a:p>
            <a:pPr lvl="0" marL="353728" indent="-353728" algn="l" defTabSz="572516">
              <a:buSzPct val="100000"/>
              <a:buChar char="•"/>
              <a:defRPr sz="1800"/>
            </a:pPr>
            <a:endParaRPr sz="3500"/>
          </a:p>
          <a:p>
            <a:pPr lvl="0" marL="687804" indent="-687804" algn="l" defTabSz="572516">
              <a:buSzPct val="100000"/>
              <a:buChar char="•"/>
              <a:defRPr sz="1800"/>
            </a:pPr>
            <a:r>
              <a:rPr sz="3500"/>
              <a:t>Site visits to review construction process (maintaining quality control, budgets, timing, details, and approve changes)</a:t>
            </a:r>
          </a:p>
          <a:p>
            <a:pPr lvl="0" marL="353728" indent="-353728" algn="l" defTabSz="572516">
              <a:buSzPct val="100000"/>
              <a:buChar char="•"/>
              <a:defRPr sz="1800"/>
            </a:pPr>
            <a:endParaRPr sz="3500"/>
          </a:p>
          <a:p>
            <a:pPr lvl="0" marL="687804" indent="-687804" algn="l" defTabSz="572516">
              <a:buSzPct val="100000"/>
              <a:buChar char="•"/>
              <a:defRPr sz="1800"/>
            </a:pPr>
            <a:r>
              <a:rPr sz="3500"/>
              <a:t>Final project review and approve payments.</a:t>
            </a:r>
          </a:p>
          <a:p>
            <a:pPr lvl="0" marL="353728" indent="-353728" algn="l" defTabSz="572516">
              <a:buSzPct val="100000"/>
              <a:buChar char="•"/>
              <a:defRPr sz="1800"/>
            </a:pPr>
            <a:endParaRPr sz="3500"/>
          </a:p>
          <a:p>
            <a:pPr lvl="0" marL="687804" indent="-687804" algn="l" defTabSz="572516">
              <a:buSzPct val="100000"/>
              <a:buChar char="•"/>
              <a:defRPr sz="1800"/>
            </a:pPr>
            <a:r>
              <a:rPr sz="3500"/>
              <a:t>Undertake warrantee review during warrantee period, facilitate and supervise work</a:t>
            </a:r>
          </a:p>
        </p:txBody>
      </p:sp>
    </p:spTree>
  </p:cSld>
  <p:clrMapOvr>
    <a:masterClrMapping/>
  </p:clrMapOvr>
  <p:transition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8000"/>
              <a:t>THANK YOU</a:t>
            </a:r>
          </a:p>
        </p:txBody>
      </p:sp>
      <p:pic>
        <p:nvPicPr>
          <p:cNvPr id="132" name="image1.png"/>
          <p:cNvPicPr/>
          <p:nvPr/>
        </p:nvPicPr>
        <p:blipFill>
          <a:blip r:embed="rId2">
            <a:alphaModFix amt="53687"/>
            <a:extLst/>
          </a:blip>
          <a:stretch>
            <a:fillRect/>
          </a:stretch>
        </p:blipFill>
        <p:spPr>
          <a:xfrm>
            <a:off x="7967977" y="5059767"/>
            <a:ext cx="6400397" cy="4723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body" idx="1"/>
          </p:nvPr>
        </p:nvSpPr>
        <p:spPr>
          <a:xfrm>
            <a:off x="127958" y="816207"/>
            <a:ext cx="12748884" cy="8690206"/>
          </a:xfrm>
          <a:prstGeom prst="rect">
            <a:avLst/>
          </a:prstGeom>
        </p:spPr>
        <p:txBody>
          <a:bodyPr/>
          <a:lstStyle/>
          <a:p>
            <a:pPr lvl="0" marL="243639" indent="-243639" algn="just" defTabSz="525779">
              <a:spcBef>
                <a:spcPts val="3700"/>
              </a:spcBef>
              <a:buSzPct val="100000"/>
            </a:pPr>
            <a:endParaRPr sz="2430"/>
          </a:p>
          <a:p>
            <a:pPr lvl="0" marL="243639" indent="-243639" algn="just" defTabSz="525779">
              <a:spcBef>
                <a:spcPts val="3700"/>
              </a:spcBef>
              <a:buSzPct val="100000"/>
            </a:pPr>
            <a:r>
              <a:rPr sz="2430"/>
              <a:t>R.M. Rogan Miller, (2015) (2015 25th February) Homescraper: </a:t>
            </a:r>
            <a:r>
              <a:rPr sz="243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http://www.homescaper.com</a:t>
            </a:r>
            <a:endParaRPr sz="2430"/>
          </a:p>
          <a:p>
            <a:pPr lvl="0" marL="243639" indent="-243639" algn="just" defTabSz="525779">
              <a:spcBef>
                <a:spcPts val="3700"/>
              </a:spcBef>
              <a:buSzPct val="100000"/>
            </a:pPr>
            <a:r>
              <a:rPr sz="2430"/>
              <a:t>U.A. Unknown Author, (1975), Landscape Architect (2015 3rd March) Landscape Architect : </a:t>
            </a:r>
            <a:r>
              <a:rPr sz="243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http://www.hr.uci.edu/uc-ser/e/10/aa2-24.html</a:t>
            </a:r>
            <a:br>
              <a:rPr sz="2430"/>
            </a:br>
            <a:endParaRPr sz="2430"/>
          </a:p>
          <a:p>
            <a:pPr lvl="0" marL="243639" indent="-243639" algn="just" defTabSz="525779">
              <a:spcBef>
                <a:spcPts val="3700"/>
              </a:spcBef>
              <a:buSzPct val="100000"/>
            </a:pPr>
            <a:r>
              <a:rPr sz="2430"/>
              <a:t>U.A. Unknown Author, (1995-2010), Job Descriptions, Definitions Roles, Responsibility: Landscape Architects (2015 13th February) Job Descriptions, Definitions Roles, Responsibility: Landscape Architects : </a:t>
            </a:r>
            <a:r>
              <a:rPr sz="243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http://www.jobbankusa.com/career_employment/landscape_architects/job_descriptions_definitions_roles_responsibility.html</a:t>
            </a:r>
            <a:endParaRPr sz="2430"/>
          </a:p>
          <a:p>
            <a:pPr lvl="0" marL="243639" indent="-243639" algn="just" defTabSz="525779">
              <a:spcBef>
                <a:spcPts val="0"/>
              </a:spcBef>
              <a:buSzPct val="100000"/>
            </a:pPr>
            <a:endParaRPr sz="2430"/>
          </a:p>
          <a:p>
            <a:pPr lvl="0" marL="243639" indent="-243639" algn="just" defTabSz="525779">
              <a:spcBef>
                <a:spcPts val="0"/>
              </a:spcBef>
              <a:buSzPct val="100000"/>
            </a:pPr>
            <a:r>
              <a:rPr sz="2430"/>
              <a:t>U.A. Unknown Authors (2007), Creativepool (2015 2nd March) Job Description: Landscape Architect : </a:t>
            </a:r>
            <a:r>
              <a:rPr sz="243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http://creativepool.com/articles/jobdescriptions/landscape-architect-job-description</a:t>
            </a:r>
            <a:endParaRPr sz="2430"/>
          </a:p>
          <a:p>
            <a:pPr lvl="0" marL="243639" indent="-243639" algn="just" defTabSz="525779">
              <a:spcBef>
                <a:spcPts val="0"/>
              </a:spcBef>
              <a:buSzPct val="100000"/>
            </a:pPr>
            <a:endParaRPr sz="2430"/>
          </a:p>
          <a:p>
            <a:pPr lvl="0" marL="243639" indent="-243639" algn="just" defTabSz="525779">
              <a:spcBef>
                <a:spcPts val="0"/>
              </a:spcBef>
              <a:buSzPct val="100000"/>
            </a:pPr>
            <a:r>
              <a:rPr sz="2430"/>
              <a:t>U.A. Unknown Author (2012), Landscape and Aesthetics Design Manual: Responsibilities of Landscape Architects (2015 17th February) Landscape and Aesthetics Design Manual: Responsibilities of Landscape Architects : </a:t>
            </a:r>
            <a:r>
              <a:rPr sz="243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 invalidUrl="" action="" tgtFrame="" tooltip="" history="1" highlightClick="0" endSnd="0"/>
              </a:rPr>
              <a:t>http://onlinemanuals.txdot.gov/txdotmanuals/lad/index.htm</a:t>
            </a:r>
            <a:r>
              <a:rPr sz="2430"/>
              <a:t> </a:t>
            </a:r>
          </a:p>
        </p:txBody>
      </p:sp>
      <p:sp>
        <p:nvSpPr>
          <p:cNvPr id="135" name="Shape 135"/>
          <p:cNvSpPr/>
          <p:nvPr>
            <p:ph type="title" idx="4294967295"/>
          </p:nvPr>
        </p:nvSpPr>
        <p:spPr>
          <a:xfrm>
            <a:off x="1270000" y="-1079893"/>
            <a:ext cx="10464800" cy="33020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8000"/>
              <a:t>REFERENCES</a:t>
            </a:r>
          </a:p>
        </p:txBody>
      </p:sp>
    </p:spTree>
  </p:cSld>
  <p:clrMapOvr>
    <a:masterClrMapping/>
  </p:clrMapOvr>
  <p:transition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type="body" idx="1"/>
          </p:nvPr>
        </p:nvSpPr>
        <p:spPr>
          <a:xfrm>
            <a:off x="225962" y="1373502"/>
            <a:ext cx="12552876" cy="8213691"/>
          </a:xfrm>
          <a:prstGeom prst="rect">
            <a:avLst/>
          </a:prstGeom>
        </p:spPr>
        <p:txBody>
          <a:bodyPr/>
          <a:lstStyle/>
          <a:p>
            <a:pPr lvl="0" marL="268003" indent="-268003" algn="just" defTabSz="578358">
              <a:spcBef>
                <a:spcPts val="0"/>
              </a:spcBef>
              <a:buSzPct val="100000"/>
            </a:pPr>
            <a:r>
              <a:rPr sz="2673"/>
              <a:t>U.A. Unknown Author, (2015), Landscape Architect Job Description, Career as a Landscape Architect, Salary, Employment - Definition and Nature of the Work, Education and Training Requirements, Getting the Job. (2015 9th March) </a:t>
            </a:r>
            <a:r>
              <a:rPr sz="2673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StateUniversity.com</a:t>
            </a:r>
            <a:r>
              <a:rPr sz="2673"/>
              <a:t> : </a:t>
            </a:r>
            <a:r>
              <a:rPr sz="2673">
                <a:hlinkClick r:id="rId3" invalidUrl="" action="" tgtFrame="" tooltip="" history="1" highlightClick="0" endSnd="0"/>
              </a:rPr>
              <a:t>http://careers.stateuniversity.com/pages/292/Landscape-Architect.html#ixzz3Siv29S7T</a:t>
            </a:r>
            <a:endParaRPr sz="2673"/>
          </a:p>
          <a:p>
            <a:pPr lvl="0" marL="268003" indent="-268003" algn="just" defTabSz="578358">
              <a:spcBef>
                <a:spcPts val="0"/>
              </a:spcBef>
              <a:buSzPct val="100000"/>
            </a:pPr>
            <a:endParaRPr sz="2673"/>
          </a:p>
          <a:p>
            <a:pPr lvl="0" marL="268003" indent="-268003" algn="just" defTabSz="578358">
              <a:spcBef>
                <a:spcPts val="0"/>
              </a:spcBef>
              <a:buSzPct val="100000"/>
            </a:pPr>
            <a:r>
              <a:rPr sz="2673"/>
              <a:t>U.A. Unknown Author (2015), Roles and responsibilities: Landscape architects. (2015 6th March) WA State Licensing: Landscape architect roles, responsibilities, and definitions : </a:t>
            </a:r>
            <a:r>
              <a:rPr sz="2673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http://www.dol.wa.gov/business/designproguidelines/landscaperoles.html</a:t>
            </a:r>
            <a:endParaRPr sz="2673"/>
          </a:p>
          <a:p>
            <a:pPr lvl="0" marL="268003" indent="-268003" algn="just" defTabSz="578358">
              <a:spcBef>
                <a:spcPts val="0"/>
              </a:spcBef>
              <a:buSzPct val="100000"/>
            </a:pPr>
            <a:endParaRPr sz="2673"/>
          </a:p>
          <a:p>
            <a:pPr lvl="0" marL="268003" indent="-268003" algn="just" defTabSz="578358">
              <a:spcBef>
                <a:spcPts val="0"/>
              </a:spcBef>
              <a:buSzPct val="100000"/>
            </a:pPr>
            <a:r>
              <a:rPr sz="2673"/>
              <a:t>U.A. Unknown Author (2015), Landscape architecture: a guide for clients - the landscape architect's role (2015 22nd February) Landscape Institute : </a:t>
            </a:r>
            <a:r>
              <a:rPr sz="2673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http://www.landscapeinstitute.org/registeredpractices/clientsguide_role.php</a:t>
            </a:r>
            <a:endParaRPr sz="2673"/>
          </a:p>
          <a:p>
            <a:pPr lvl="0" marL="268003" indent="-268003" algn="just" defTabSz="578358">
              <a:spcBef>
                <a:spcPts val="4100"/>
              </a:spcBef>
              <a:buSzPct val="100000"/>
            </a:pPr>
            <a:r>
              <a:rPr sz="2673"/>
              <a:t>U.A. Unknown Author, (2015), Landscape Architectural Designer Responsibilities and Duties (2015 20th February) List of Landscape Architectural Designer Responsibilities and Duties : </a:t>
            </a:r>
            <a:r>
              <a:rPr sz="2673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 invalidUrl="" action="" tgtFrame="" tooltip="" history="1" highlightClick="0" endSnd="0"/>
              </a:rPr>
              <a:t>http://www.greatsampleresume.com/Job-Responsibilities/Landscape-Architectural-Designer-Responsibilities.html</a:t>
            </a:r>
          </a:p>
        </p:txBody>
      </p:sp>
      <p:sp>
        <p:nvSpPr>
          <p:cNvPr id="138" name="Shape 138"/>
          <p:cNvSpPr/>
          <p:nvPr>
            <p:ph type="title" idx="4294967295"/>
          </p:nvPr>
        </p:nvSpPr>
        <p:spPr>
          <a:xfrm>
            <a:off x="1270000" y="-1079893"/>
            <a:ext cx="10464800" cy="33020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8000"/>
              <a:t>REFERENCES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What do they do?</a:t>
            </a:r>
          </a:p>
        </p:txBody>
      </p:sp>
      <p:sp>
        <p:nvSpPr>
          <p:cNvPr id="44" name="Shape 44"/>
          <p:cNvSpPr/>
          <p:nvPr>
            <p:ph type="body" idx="1"/>
          </p:nvPr>
        </p:nvSpPr>
        <p:spPr>
          <a:xfrm>
            <a:off x="952500" y="2609850"/>
            <a:ext cx="11099800" cy="6286500"/>
          </a:xfrm>
          <a:prstGeom prst="rect">
            <a:avLst/>
          </a:prstGeom>
        </p:spPr>
        <p:txBody>
          <a:bodyPr/>
          <a:lstStyle/>
          <a:p>
            <a:pPr lvl="0" marL="681648" indent="-681648" algn="just" defTabSz="448055">
              <a:spcBef>
                <a:spcPts val="0"/>
              </a:spcBef>
              <a:buFont typeface="Helvetica"/>
              <a:tabLst>
                <a:tab pos="215900" algn="l"/>
                <a:tab pos="444500" algn="l"/>
                <a:tab pos="685800" algn="l"/>
                <a:tab pos="1041400" algn="l"/>
                <a:tab pos="1384300" algn="l"/>
                <a:tab pos="1739900" algn="l"/>
                <a:tab pos="2082800" algn="l"/>
                <a:tab pos="2438400" algn="l"/>
                <a:tab pos="2781300" algn="l"/>
                <a:tab pos="3124200" algn="l"/>
                <a:tab pos="3479800" algn="l"/>
                <a:tab pos="3822700" algn="l"/>
                <a:tab pos="4178300" algn="l"/>
              </a:tabLst>
            </a:pPr>
            <a:r>
              <a:rPr sz="3900">
                <a:latin typeface="+mn-lt"/>
                <a:ea typeface="+mn-ea"/>
                <a:cs typeface="+mn-cs"/>
                <a:sym typeface="Helvetica"/>
              </a:rPr>
              <a:t>How an outdoor space is used.</a:t>
            </a:r>
            <a:br>
              <a:rPr sz="3900">
                <a:latin typeface="+mn-lt"/>
                <a:ea typeface="+mn-ea"/>
                <a:cs typeface="+mn-cs"/>
                <a:sym typeface="Helvetica"/>
              </a:rPr>
            </a:br>
            <a:endParaRPr sz="3900">
              <a:latin typeface="+mn-lt"/>
              <a:ea typeface="+mn-ea"/>
              <a:cs typeface="+mn-cs"/>
              <a:sym typeface="Helvetica"/>
            </a:endParaRPr>
          </a:p>
          <a:p>
            <a:pPr lvl="0" marL="681648" indent="-681648" algn="just" defTabSz="448055">
              <a:spcBef>
                <a:spcPts val="0"/>
              </a:spcBef>
              <a:buFont typeface="Helvetica"/>
              <a:tabLst>
                <a:tab pos="215900" algn="l"/>
                <a:tab pos="444500" algn="l"/>
                <a:tab pos="685800" algn="l"/>
                <a:tab pos="1041400" algn="l"/>
                <a:tab pos="1384300" algn="l"/>
                <a:tab pos="1739900" algn="l"/>
                <a:tab pos="2082800" algn="l"/>
                <a:tab pos="2438400" algn="l"/>
                <a:tab pos="2781300" algn="l"/>
                <a:tab pos="3124200" algn="l"/>
                <a:tab pos="3479800" algn="l"/>
                <a:tab pos="3822700" algn="l"/>
                <a:tab pos="4178300" algn="l"/>
              </a:tabLst>
            </a:pPr>
            <a:r>
              <a:rPr sz="3900">
                <a:latin typeface="+mn-lt"/>
                <a:ea typeface="+mn-ea"/>
                <a:cs typeface="+mn-cs"/>
                <a:sym typeface="Helvetica"/>
              </a:rPr>
              <a:t>Creating a useful outdoor space that is functional and aesthetically-pleasing.</a:t>
            </a:r>
            <a:br>
              <a:rPr sz="3900">
                <a:latin typeface="+mn-lt"/>
                <a:ea typeface="+mn-ea"/>
                <a:cs typeface="+mn-cs"/>
                <a:sym typeface="Helvetica"/>
              </a:rPr>
            </a:br>
            <a:endParaRPr sz="3900">
              <a:latin typeface="+mn-lt"/>
              <a:ea typeface="+mn-ea"/>
              <a:cs typeface="+mn-cs"/>
              <a:sym typeface="Helvetica"/>
            </a:endParaRPr>
          </a:p>
          <a:p>
            <a:pPr lvl="0" marL="681648" indent="-681648" algn="just" defTabSz="448055">
              <a:spcBef>
                <a:spcPts val="0"/>
              </a:spcBef>
              <a:buFont typeface="Helvetica"/>
              <a:tabLst>
                <a:tab pos="215900" algn="l"/>
                <a:tab pos="444500" algn="l"/>
                <a:tab pos="685800" algn="l"/>
                <a:tab pos="1041400" algn="l"/>
                <a:tab pos="1384300" algn="l"/>
                <a:tab pos="1739900" algn="l"/>
                <a:tab pos="2082800" algn="l"/>
                <a:tab pos="2438400" algn="l"/>
                <a:tab pos="2781300" algn="l"/>
                <a:tab pos="3124200" algn="l"/>
                <a:tab pos="3479800" algn="l"/>
                <a:tab pos="3822700" algn="l"/>
                <a:tab pos="4178300" algn="l"/>
              </a:tabLst>
            </a:pPr>
            <a:r>
              <a:rPr sz="3900">
                <a:latin typeface="+mn-lt"/>
                <a:ea typeface="+mn-ea"/>
                <a:cs typeface="+mn-cs"/>
                <a:sym typeface="Helvetica"/>
              </a:rPr>
              <a:t>Impact the outdoor space to make it a more interactive space with greater ecological benefit.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8500"/>
              <a:t>The Work Process </a:t>
            </a:r>
          </a:p>
        </p:txBody>
      </p:sp>
      <p:pic>
        <p:nvPicPr>
          <p:cNvPr id="47" name="image1.png"/>
          <p:cNvPicPr/>
          <p:nvPr/>
        </p:nvPicPr>
        <p:blipFill>
          <a:blip r:embed="rId2">
            <a:alphaModFix amt="53687"/>
            <a:extLst/>
          </a:blip>
          <a:stretch>
            <a:fillRect/>
          </a:stretch>
        </p:blipFill>
        <p:spPr>
          <a:xfrm>
            <a:off x="7967977" y="5059767"/>
            <a:ext cx="6400397" cy="4723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8500"/>
              <a:t>Phase 1</a:t>
            </a:r>
          </a:p>
        </p:txBody>
      </p:sp>
      <p:pic>
        <p:nvPicPr>
          <p:cNvPr id="50" name="image1.png"/>
          <p:cNvPicPr/>
          <p:nvPr/>
        </p:nvPicPr>
        <p:blipFill>
          <a:blip r:embed="rId2">
            <a:alphaModFix amt="53687"/>
            <a:extLst/>
          </a:blip>
          <a:stretch>
            <a:fillRect/>
          </a:stretch>
        </p:blipFill>
        <p:spPr>
          <a:xfrm>
            <a:off x="7967977" y="5059767"/>
            <a:ext cx="6400397" cy="4723001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51"/>
          <p:cNvSpPr/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Initial Meeting</a:t>
            </a:r>
          </a:p>
          <a:p>
            <a:pPr lvl="0">
              <a:defRPr sz="1800"/>
            </a:pPr>
            <a:r>
              <a:rPr sz="3200"/>
              <a:t>Site Analysis</a:t>
            </a:r>
          </a:p>
          <a:p>
            <a:pPr lvl="0">
              <a:defRPr sz="1800"/>
            </a:pPr>
            <a:r>
              <a:rPr sz="3200"/>
              <a:t>Preliminary/ Schematic Design</a:t>
            </a: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Initial Meeting</a:t>
            </a:r>
          </a:p>
        </p:txBody>
      </p:sp>
      <p:sp>
        <p:nvSpPr>
          <p:cNvPr id="54" name="Shape 5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987775" indent="-987775"/>
            <a:r>
              <a:rPr sz="4000"/>
              <a:t>Discuss with client about project </a:t>
            </a:r>
            <a:endParaRPr sz="4000"/>
          </a:p>
          <a:p>
            <a:pPr lvl="0" marL="987775" indent="-987775"/>
            <a:r>
              <a:rPr sz="4000"/>
              <a:t>Collect base site information</a:t>
            </a:r>
            <a:endParaRPr sz="4000"/>
          </a:p>
          <a:p>
            <a:pPr lvl="0" marL="987775" indent="-987775"/>
            <a:r>
              <a:rPr sz="4000"/>
              <a:t>Discuss about themes, design intents, wants/preferences/requirements and budget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xfrm>
            <a:off x="952500" y="444498"/>
            <a:ext cx="11099800" cy="2695295"/>
          </a:xfrm>
          <a:prstGeom prst="rect">
            <a:avLst/>
          </a:prstGeom>
        </p:spPr>
        <p:txBody>
          <a:bodyPr/>
          <a:lstStyle/>
          <a:p>
            <a:pPr lvl="0" defTabSz="408940">
              <a:defRPr sz="1800"/>
            </a:pPr>
            <a:r>
              <a:rPr sz="8000"/>
              <a:t>Site Analysis</a:t>
            </a:r>
            <a:endParaRPr sz="5600"/>
          </a:p>
          <a:p>
            <a:pPr lvl="0" defTabSz="408940">
              <a:defRPr sz="1800"/>
            </a:pPr>
            <a:r>
              <a:rPr sz="3200">
                <a:latin typeface="+mn-lt"/>
                <a:ea typeface="+mn-ea"/>
                <a:cs typeface="+mn-cs"/>
                <a:sym typeface="Helvetica"/>
              </a:rPr>
              <a:t>evaluation of an existing or potential site to identify opportunities and constraints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xfrm>
            <a:off x="952500" y="3038505"/>
            <a:ext cx="11099800" cy="6286503"/>
          </a:xfrm>
          <a:prstGeom prst="rect">
            <a:avLst/>
          </a:prstGeom>
        </p:spPr>
        <p:txBody>
          <a:bodyPr/>
          <a:lstStyle/>
          <a:p>
            <a:pPr lvl="0" marL="657860" indent="-657860" defTabSz="420623">
              <a:spcBef>
                <a:spcPts val="3000"/>
              </a:spcBef>
              <a:buFont typeface="Helvetica"/>
            </a:pPr>
            <a:r>
              <a:rPr sz="3700">
                <a:latin typeface="+mn-lt"/>
                <a:ea typeface="+mn-ea"/>
                <a:cs typeface="+mn-cs"/>
                <a:sym typeface="Helvetica"/>
              </a:rPr>
              <a:t>Development program</a:t>
            </a:r>
            <a:endParaRPr sz="3700">
              <a:latin typeface="+mn-lt"/>
              <a:ea typeface="+mn-ea"/>
              <a:cs typeface="+mn-cs"/>
              <a:sym typeface="Helvetica"/>
            </a:endParaRPr>
          </a:p>
          <a:p>
            <a:pPr lvl="0" marL="657860" indent="-657860" defTabSz="420623">
              <a:spcBef>
                <a:spcPts val="3000"/>
              </a:spcBef>
              <a:buFont typeface="Helvetica"/>
            </a:pPr>
            <a:r>
              <a:rPr sz="3700">
                <a:latin typeface="+mn-lt"/>
                <a:ea typeface="+mn-ea"/>
                <a:cs typeface="+mn-cs"/>
                <a:sym typeface="Helvetica"/>
              </a:rPr>
              <a:t>Environmental/community/neighbourhood impact</a:t>
            </a:r>
            <a:endParaRPr sz="3700">
              <a:latin typeface="+mn-lt"/>
              <a:ea typeface="+mn-ea"/>
              <a:cs typeface="+mn-cs"/>
              <a:sym typeface="Helvetica"/>
            </a:endParaRPr>
          </a:p>
          <a:p>
            <a:pPr lvl="0" marL="657860" indent="-657860" defTabSz="420623">
              <a:spcBef>
                <a:spcPts val="3000"/>
              </a:spcBef>
              <a:buFont typeface="Helvetica"/>
            </a:pPr>
            <a:r>
              <a:rPr sz="3700">
                <a:latin typeface="+mn-lt"/>
                <a:ea typeface="+mn-ea"/>
                <a:cs typeface="+mn-cs"/>
                <a:sym typeface="Helvetica"/>
              </a:rPr>
              <a:t>Air flow/ cross-ventilation</a:t>
            </a:r>
            <a:endParaRPr sz="3700">
              <a:latin typeface="+mn-lt"/>
              <a:ea typeface="+mn-ea"/>
              <a:cs typeface="+mn-cs"/>
              <a:sym typeface="Helvetica"/>
            </a:endParaRPr>
          </a:p>
          <a:p>
            <a:pPr lvl="0" marL="657860" indent="-657860" defTabSz="420623">
              <a:spcBef>
                <a:spcPts val="3000"/>
              </a:spcBef>
              <a:buFont typeface="Helvetica"/>
            </a:pPr>
            <a:r>
              <a:rPr sz="3700">
                <a:latin typeface="+mn-lt"/>
                <a:ea typeface="+mn-ea"/>
                <a:cs typeface="+mn-cs"/>
                <a:sym typeface="Helvetica"/>
              </a:rPr>
              <a:t>Direction of sunlight</a:t>
            </a:r>
            <a:endParaRPr sz="3700">
              <a:latin typeface="+mn-lt"/>
              <a:ea typeface="+mn-ea"/>
              <a:cs typeface="+mn-cs"/>
              <a:sym typeface="Helvetica"/>
            </a:endParaRPr>
          </a:p>
          <a:p>
            <a:pPr lvl="0" marL="657860" indent="-657860" defTabSz="420623">
              <a:spcBef>
                <a:spcPts val="3000"/>
              </a:spcBef>
              <a:buFont typeface="Helvetica"/>
            </a:pPr>
            <a:r>
              <a:rPr sz="3700">
                <a:latin typeface="+mn-lt"/>
                <a:ea typeface="+mn-ea"/>
                <a:cs typeface="+mn-cs"/>
                <a:sym typeface="Helvetica"/>
              </a:rPr>
              <a:t>Visual/environmental/recreational/vegetation assessment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2.jpeg"/>
          <p:cNvPicPr/>
          <p:nvPr/>
        </p:nvPicPr>
        <p:blipFill>
          <a:blip r:embed="rId2">
            <a:extLst/>
          </a:blip>
          <a:srcRect l="188" t="9374" r="30825" b="0"/>
          <a:stretch>
            <a:fillRect/>
          </a:stretch>
        </p:blipFill>
        <p:spPr>
          <a:xfrm>
            <a:off x="184745" y="-170458"/>
            <a:ext cx="12635211" cy="10094428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60"/>
          <p:cNvSpPr/>
          <p:nvPr/>
        </p:nvSpPr>
        <p:spPr>
          <a:xfrm>
            <a:off x="570834" y="8347985"/>
            <a:ext cx="5570196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63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6300"/>
              <a:t>SITE ANALYSIS</a:t>
            </a:r>
          </a:p>
        </p:txBody>
      </p:sp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365C0"/>
          </a:solidFill>
          <a:prstDash val="solid"/>
          <a:bevel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365C0"/>
          </a:solidFill>
          <a:prstDash val="solid"/>
          <a:bevel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365C0"/>
          </a:solidFill>
          <a:prstDash val="solid"/>
          <a:bevel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365C0"/>
          </a:solidFill>
          <a:prstDash val="solid"/>
          <a:bevel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