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theme/theme11.xml" ContentType="application/vnd.openxmlformats-officedocument.theme+xml"/>
  <Override PartName="/ppt/slideLayouts/slideLayout22.xml" ContentType="application/vnd.openxmlformats-officedocument.presentationml.slideLayout+xml"/>
  <Override PartName="/ppt/theme/theme12.xml" ContentType="application/vnd.openxmlformats-officedocument.theme+xml"/>
  <Override PartName="/ppt/slideLayouts/slideLayout2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2" r:id="rId3"/>
    <p:sldMasterId id="2147483664" r:id="rId4"/>
    <p:sldMasterId id="2147483666" r:id="rId5"/>
    <p:sldMasterId id="2147483668" r:id="rId6"/>
    <p:sldMasterId id="2147483670" r:id="rId7"/>
    <p:sldMasterId id="2147483672" r:id="rId8"/>
    <p:sldMasterId id="2147483674" r:id="rId9"/>
    <p:sldMasterId id="2147483676" r:id="rId10"/>
    <p:sldMasterId id="2147483678" r:id="rId11"/>
    <p:sldMasterId id="2147483680" r:id="rId12"/>
    <p:sldMasterId id="2147483682" r:id="rId13"/>
  </p:sldMasterIdLst>
  <p:notesMasterIdLst>
    <p:notesMasterId r:id="rId43"/>
  </p:notesMasterIdLst>
  <p:sldIdLst>
    <p:sldId id="272" r:id="rId14"/>
    <p:sldId id="273" r:id="rId15"/>
    <p:sldId id="280" r:id="rId16"/>
    <p:sldId id="285" r:id="rId17"/>
    <p:sldId id="274" r:id="rId18"/>
    <p:sldId id="275" r:id="rId19"/>
    <p:sldId id="276" r:id="rId20"/>
    <p:sldId id="277" r:id="rId21"/>
    <p:sldId id="278" r:id="rId22"/>
    <p:sldId id="279" r:id="rId23"/>
    <p:sldId id="281" r:id="rId24"/>
    <p:sldId id="282" r:id="rId25"/>
    <p:sldId id="283" r:id="rId26"/>
    <p:sldId id="256" r:id="rId27"/>
    <p:sldId id="258" r:id="rId28"/>
    <p:sldId id="259" r:id="rId29"/>
    <p:sldId id="271" r:id="rId30"/>
    <p:sldId id="257" r:id="rId31"/>
    <p:sldId id="269" r:id="rId32"/>
    <p:sldId id="260" r:id="rId33"/>
    <p:sldId id="261" r:id="rId34"/>
    <p:sldId id="262" r:id="rId35"/>
    <p:sldId id="263" r:id="rId36"/>
    <p:sldId id="267" r:id="rId37"/>
    <p:sldId id="264" r:id="rId38"/>
    <p:sldId id="265" r:id="rId39"/>
    <p:sldId id="266" r:id="rId40"/>
    <p:sldId id="268" r:id="rId41"/>
    <p:sldId id="284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13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C6B285-FF31-459E-B0FC-9D64D2582B05}" type="datetimeFigureOut">
              <a:rPr lang="en-GB" smtClean="0"/>
              <a:t>3/2/15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05C46-F4A1-4C4A-802A-C77126A3A4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877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DE4A-6C8A-F046-95C4-109302942A6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599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B7B1-52B9-F94A-9A22-C81A76D82F2A}" type="datetimeFigureOut">
              <a:rPr lang="en-US" smtClean="0"/>
              <a:t>3/2/15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358DA-9CAA-2F44-A897-99F437C98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42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B7B1-52B9-F94A-9A22-C81A76D82F2A}" type="datetimeFigureOut">
              <a:rPr lang="en-US" smtClean="0"/>
              <a:t>3/2/15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358DA-9CAA-2F44-A897-99F437C98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95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B7B1-52B9-F94A-9A22-C81A76D82F2A}" type="datetimeFigureOut">
              <a:rPr lang="en-US" smtClean="0"/>
              <a:t>3/2/15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358DA-9CAA-2F44-A897-99F437C98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118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81-1C4E-403B-A58D-F56CDBE3D5C7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3/2/15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3486-B932-4FA5-9AC6-C8FAFF64A6D8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409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81-1C4E-403B-A58D-F56CDBE3D5C7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3/2/15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3486-B932-4FA5-9AC6-C8FAFF64A6D8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42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81-1C4E-403B-A58D-F56CDBE3D5C7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3/2/15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3486-B932-4FA5-9AC6-C8FAFF64A6D8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296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81-1C4E-403B-A58D-F56CDBE3D5C7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3/2/15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3486-B932-4FA5-9AC6-C8FAFF64A6D8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296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81-1C4E-403B-A58D-F56CDBE3D5C7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3/2/15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3486-B932-4FA5-9AC6-C8FAFF64A6D8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42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81-1C4E-403B-A58D-F56CDBE3D5C7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3/2/15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3486-B932-4FA5-9AC6-C8FAFF64A6D8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296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81-1C4E-403B-A58D-F56CDBE3D5C7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3/2/15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3486-B932-4FA5-9AC6-C8FAFF64A6D8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2965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81-1C4E-403B-A58D-F56CDBE3D5C7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3/2/15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3486-B932-4FA5-9AC6-C8FAFF64A6D8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296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B7B1-52B9-F94A-9A22-C81A76D82F2A}" type="datetimeFigureOut">
              <a:rPr lang="en-US" smtClean="0"/>
              <a:t>3/2/15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358DA-9CAA-2F44-A897-99F437C98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632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81-1C4E-403B-A58D-F56CDBE3D5C7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3/2/15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3486-B932-4FA5-9AC6-C8FAFF64A6D8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296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81-1C4E-403B-A58D-F56CDBE3D5C7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3/2/15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3486-B932-4FA5-9AC6-C8FAFF64A6D8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2965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81-1C4E-403B-A58D-F56CDBE3D5C7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3/2/15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3486-B932-4FA5-9AC6-C8FAFF64A6D8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296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81-1C4E-403B-A58D-F56CDBE3D5C7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3/2/15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A3486-B932-4FA5-9AC6-C8FAFF64A6D8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296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B7B1-52B9-F94A-9A22-C81A76D82F2A}" type="datetimeFigureOut">
              <a:rPr lang="en-US" smtClean="0"/>
              <a:t>3/2/15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358DA-9CAA-2F44-A897-99F437C98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67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B7B1-52B9-F94A-9A22-C81A76D82F2A}" type="datetimeFigureOut">
              <a:rPr lang="en-US" smtClean="0"/>
              <a:t>3/2/15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358DA-9CAA-2F44-A897-99F437C98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12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B7B1-52B9-F94A-9A22-C81A76D82F2A}" type="datetimeFigureOut">
              <a:rPr lang="en-US" smtClean="0"/>
              <a:t>3/2/15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358DA-9CAA-2F44-A897-99F437C98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854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B7B1-52B9-F94A-9A22-C81A76D82F2A}" type="datetimeFigureOut">
              <a:rPr lang="en-US" smtClean="0"/>
              <a:t>3/2/15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358DA-9CAA-2F44-A897-99F437C98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42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B7B1-52B9-F94A-9A22-C81A76D82F2A}" type="datetimeFigureOut">
              <a:rPr lang="en-US" smtClean="0"/>
              <a:t>3/2/15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358DA-9CAA-2F44-A897-99F437C98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78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B7B1-52B9-F94A-9A22-C81A76D82F2A}" type="datetimeFigureOut">
              <a:rPr lang="en-US" smtClean="0"/>
              <a:t>3/2/15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358DA-9CAA-2F44-A897-99F437C98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82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DB7B1-52B9-F94A-9A22-C81A76D82F2A}" type="datetimeFigureOut">
              <a:rPr lang="en-US" smtClean="0"/>
              <a:t>3/2/15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358DA-9CAA-2F44-A897-99F437C98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72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theme" Target="../theme/theme10.xml"/><Relationship Id="rId3" Type="http://schemas.openxmlformats.org/officeDocument/2006/relationships/image" Target="../media/image1.jpg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theme" Target="../theme/theme11.xml"/><Relationship Id="rId3" Type="http://schemas.openxmlformats.org/officeDocument/2006/relationships/image" Target="../media/image1.jpg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theme" Target="../theme/theme12.xml"/><Relationship Id="rId3" Type="http://schemas.openxmlformats.org/officeDocument/2006/relationships/image" Target="../media/image1.jpg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13.xml"/><Relationship Id="rId3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Relationship Id="rId3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3.xml"/><Relationship Id="rId3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4.xml"/><Relationship Id="rId3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5.xml"/><Relationship Id="rId3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6.xml"/><Relationship Id="rId3" Type="http://schemas.openxmlformats.org/officeDocument/2006/relationships/image" Target="../media/image1.jpg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7.xml"/><Relationship Id="rId3" Type="http://schemas.openxmlformats.org/officeDocument/2006/relationships/image" Target="../media/image1.jpg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8.xml"/><Relationship Id="rId3" Type="http://schemas.openxmlformats.org/officeDocument/2006/relationships/image" Target="../media/image1.jpg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theme" Target="../theme/theme9.xml"/><Relationship Id="rId3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DB7B1-52B9-F94A-9A22-C81A76D82F2A}" type="datetimeFigureOut">
              <a:rPr lang="en-US" smtClean="0"/>
              <a:t>3/2/15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358DA-9CAA-2F44-A897-99F437C98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99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CF9C981-1C4E-403B-A58D-F56CDBE3D5C7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 defTabSz="914400"/>
              <a:t>3/2/15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49A3486-B932-4FA5-9AC6-C8FAFF64A6D8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5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CF9C981-1C4E-403B-A58D-F56CDBE3D5C7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 defTabSz="914400"/>
              <a:t>3/2/15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49A3486-B932-4FA5-9AC6-C8FAFF64A6D8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5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CF9C981-1C4E-403B-A58D-F56CDBE3D5C7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 defTabSz="914400"/>
              <a:t>3/2/15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49A3486-B932-4FA5-9AC6-C8FAFF64A6D8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5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CF9C981-1C4E-403B-A58D-F56CDBE3D5C7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 defTabSz="914400"/>
              <a:t>3/2/15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49A3486-B932-4FA5-9AC6-C8FAFF64A6D8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5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CF9C981-1C4E-403B-A58D-F56CDBE3D5C7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 defTabSz="914400"/>
              <a:t>3/2/15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49A3486-B932-4FA5-9AC6-C8FAFF64A6D8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5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CF9C981-1C4E-403B-A58D-F56CDBE3D5C7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 defTabSz="914400"/>
              <a:t>3/2/15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49A3486-B932-4FA5-9AC6-C8FAFF64A6D8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5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CF9C981-1C4E-403B-A58D-F56CDBE3D5C7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 defTabSz="914400"/>
              <a:t>3/2/15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49A3486-B932-4FA5-9AC6-C8FAFF64A6D8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5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CF9C981-1C4E-403B-A58D-F56CDBE3D5C7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 defTabSz="914400"/>
              <a:t>3/2/15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49A3486-B932-4FA5-9AC6-C8FAFF64A6D8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5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CF9C981-1C4E-403B-A58D-F56CDBE3D5C7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 defTabSz="914400"/>
              <a:t>3/2/15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49A3486-B932-4FA5-9AC6-C8FAFF64A6D8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5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CF9C981-1C4E-403B-A58D-F56CDBE3D5C7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 defTabSz="914400"/>
              <a:t>3/2/15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49A3486-B932-4FA5-9AC6-C8FAFF64A6D8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5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CF9C981-1C4E-403B-A58D-F56CDBE3D5C7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 defTabSz="914400"/>
              <a:t>3/2/15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49A3486-B932-4FA5-9AC6-C8FAFF64A6D8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5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CF9C981-1C4E-403B-A58D-F56CDBE3D5C7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 defTabSz="914400"/>
              <a:t>3/2/15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49A3486-B932-4FA5-9AC6-C8FAFF64A6D8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5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jpe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2930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Microsoft YaHei UI" pitchFamily="34" charset="-122"/>
                <a:ea typeface="Microsoft YaHei UI" pitchFamily="34" charset="-122"/>
              </a:rPr>
              <a:t>TAYLOR’S UNIVERSITY </a:t>
            </a:r>
            <a:br>
              <a:rPr lang="en-US" dirty="0" smtClean="0">
                <a:latin typeface="Microsoft YaHei UI" pitchFamily="34" charset="-122"/>
                <a:ea typeface="Microsoft YaHei UI" pitchFamily="34" charset="-122"/>
              </a:rPr>
            </a:br>
            <a:r>
              <a:rPr lang="en-US" dirty="0" smtClean="0">
                <a:latin typeface="Microsoft YaHei UI" pitchFamily="34" charset="-122"/>
                <a:ea typeface="Microsoft YaHei UI" pitchFamily="34" charset="-122"/>
              </a:rPr>
              <a:t/>
            </a:r>
            <a:br>
              <a:rPr lang="en-US" dirty="0" smtClean="0">
                <a:latin typeface="Microsoft YaHei UI" pitchFamily="34" charset="-122"/>
                <a:ea typeface="Microsoft YaHei UI" pitchFamily="34" charset="-122"/>
              </a:rPr>
            </a:br>
            <a:r>
              <a:rPr lang="en-US" sz="3600" dirty="0">
                <a:latin typeface="Microsoft YaHei UI" pitchFamily="34" charset="-122"/>
                <a:ea typeface="Microsoft YaHei UI" pitchFamily="34" charset="-122"/>
              </a:rPr>
              <a:t>CONSTRUCTED </a:t>
            </a:r>
            <a:r>
              <a:rPr lang="en-US" sz="3600" dirty="0" smtClean="0">
                <a:latin typeface="Microsoft YaHei UI" pitchFamily="34" charset="-122"/>
                <a:ea typeface="Microsoft YaHei UI" pitchFamily="34" charset="-122"/>
              </a:rPr>
              <a:t>LANDSCAPE</a:t>
            </a:r>
            <a:br>
              <a:rPr lang="en-US" sz="3600" dirty="0" smtClean="0">
                <a:latin typeface="Microsoft YaHei UI" pitchFamily="34" charset="-122"/>
                <a:ea typeface="Microsoft YaHei UI" pitchFamily="34" charset="-122"/>
              </a:rPr>
            </a:br>
            <a:r>
              <a:rPr lang="en-US" sz="3600" dirty="0" smtClean="0">
                <a:latin typeface="Microsoft YaHei UI" pitchFamily="34" charset="-122"/>
                <a:ea typeface="Microsoft YaHei UI" pitchFamily="34" charset="-122"/>
              </a:rPr>
              <a:t>MS :- IFFA NAYAN </a:t>
            </a:r>
            <a:r>
              <a:rPr lang="en-US" dirty="0" smtClean="0">
                <a:latin typeface="Microsoft YaHei UI" pitchFamily="34" charset="-122"/>
                <a:ea typeface="Microsoft YaHei UI" pitchFamily="34" charset="-122"/>
              </a:rPr>
              <a:t/>
            </a:r>
            <a:br>
              <a:rPr lang="en-US" dirty="0" smtClean="0">
                <a:latin typeface="Microsoft YaHei UI" pitchFamily="34" charset="-122"/>
                <a:ea typeface="Microsoft YaHei UI" pitchFamily="34" charset="-122"/>
              </a:rPr>
            </a:br>
            <a:r>
              <a:rPr lang="en-US" sz="3600" dirty="0" smtClean="0">
                <a:latin typeface="Microsoft YaHei UI" pitchFamily="34" charset="-122"/>
                <a:ea typeface="Microsoft YaHei UI" pitchFamily="34" charset="-122"/>
              </a:rPr>
              <a:t>PROJECT :- URBAN PARK </a:t>
            </a:r>
            <a:br>
              <a:rPr lang="en-US" sz="3600" dirty="0" smtClean="0">
                <a:latin typeface="Microsoft YaHei UI" pitchFamily="34" charset="-122"/>
                <a:ea typeface="Microsoft YaHei UI" pitchFamily="34" charset="-122"/>
              </a:rPr>
            </a:br>
            <a:r>
              <a:rPr lang="en-US" sz="3600" dirty="0" smtClean="0">
                <a:latin typeface="Microsoft YaHei UI" pitchFamily="34" charset="-122"/>
                <a:ea typeface="Microsoft YaHei UI" pitchFamily="34" charset="-122"/>
              </a:rPr>
              <a:t>GROUP MEMBERS :</a:t>
            </a:r>
            <a:r>
              <a:rPr lang="en-US" sz="3600" dirty="0" smtClean="0">
                <a:solidFill>
                  <a:srgbClr val="002060"/>
                </a:solidFill>
                <a:latin typeface="Microsoft YaHei UI" pitchFamily="34" charset="-122"/>
                <a:ea typeface="Microsoft YaHei UI" pitchFamily="34" charset="-122"/>
              </a:rPr>
              <a:t>NOTORIOUS</a:t>
            </a:r>
            <a:br>
              <a:rPr lang="en-US" sz="3600" dirty="0" smtClean="0">
                <a:solidFill>
                  <a:srgbClr val="002060"/>
                </a:solidFill>
                <a:latin typeface="Microsoft YaHei UI" pitchFamily="34" charset="-122"/>
                <a:ea typeface="Microsoft YaHei UI" pitchFamily="34" charset="-122"/>
              </a:rPr>
            </a:br>
            <a:r>
              <a:rPr lang="en-US" sz="3600" dirty="0" smtClean="0">
                <a:solidFill>
                  <a:srgbClr val="002060"/>
                </a:solidFill>
                <a:latin typeface="Microsoft YaHei UI" pitchFamily="34" charset="-122"/>
                <a:ea typeface="Microsoft YaHei UI" pitchFamily="34" charset="-122"/>
              </a:rPr>
              <a:t>TEAM</a:t>
            </a:r>
            <a:r>
              <a:rPr lang="x-none" sz="3600" dirty="0" smtClean="0">
                <a:latin typeface="Microsoft YaHei UI" pitchFamily="34" charset="-122"/>
                <a:ea typeface="Microsoft YaHei UI" pitchFamily="34" charset="-122"/>
              </a:rPr>
              <a:t>)</a:t>
            </a:r>
            <a:r>
              <a:rPr lang="en-US" sz="3600" dirty="0" smtClean="0">
                <a:latin typeface="Microsoft YaHei UI" pitchFamily="34" charset="-122"/>
                <a:ea typeface="Microsoft YaHei UI" pitchFamily="34" charset="-122"/>
              </a:rPr>
              <a:t>SERAJEDDIN /FARAH</a:t>
            </a:r>
            <a:r>
              <a:rPr lang="en-US" sz="3600" dirty="0">
                <a:latin typeface="Microsoft YaHei UI" pitchFamily="34" charset="-122"/>
                <a:ea typeface="Microsoft YaHei UI" pitchFamily="34" charset="-122"/>
              </a:rPr>
              <a:t>/</a:t>
            </a:r>
            <a:r>
              <a:rPr lang="en-US" sz="3600" dirty="0" smtClean="0">
                <a:latin typeface="Microsoft YaHei UI" pitchFamily="34" charset="-122"/>
                <a:ea typeface="Microsoft YaHei UI" pitchFamily="34" charset="-122"/>
              </a:rPr>
              <a:t> FAREEZ/AREEB/SHAMIL)  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3" name="Picture 2" descr="taylo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-1"/>
            <a:ext cx="2858972" cy="257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60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DDDDDD">
              <a:alpha val="54902"/>
            </a:srgbClr>
          </a:solidFill>
        </p:spPr>
        <p:txBody>
          <a:bodyPr/>
          <a:lstStyle/>
          <a:p>
            <a:r>
              <a:rPr lang="en-US" dirty="0" smtClean="0">
                <a:latin typeface="Microsoft JhengHei UI" pitchFamily="34" charset="-120"/>
                <a:ea typeface="Microsoft JhengHei UI" pitchFamily="34" charset="-120"/>
              </a:rPr>
              <a:t>Context study</a:t>
            </a:r>
            <a:endParaRPr lang="en-US" dirty="0">
              <a:latin typeface="Microsoft JhengHei UI" pitchFamily="34" charset="-120"/>
              <a:ea typeface="Microsoft JhengHei UI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DDDDDD">
              <a:alpha val="50980"/>
            </a:srgbClr>
          </a:solidFill>
        </p:spPr>
        <p:txBody>
          <a:bodyPr/>
          <a:lstStyle/>
          <a:p>
            <a:r>
              <a:rPr lang="en-US" dirty="0" smtClean="0">
                <a:latin typeface="Microsoft JhengHei UI" pitchFamily="34" charset="-120"/>
                <a:ea typeface="Microsoft JhengHei UI" pitchFamily="34" charset="-120"/>
              </a:rPr>
              <a:t>National art gallery</a:t>
            </a:r>
          </a:p>
          <a:p>
            <a:r>
              <a:rPr lang="en-US" dirty="0" smtClean="0">
                <a:latin typeface="Microsoft JhengHei UI" pitchFamily="34" charset="-120"/>
                <a:ea typeface="Microsoft JhengHei UI" pitchFamily="34" charset="-120"/>
              </a:rPr>
              <a:t>National library</a:t>
            </a:r>
          </a:p>
          <a:p>
            <a:r>
              <a:rPr lang="en-US" dirty="0" smtClean="0">
                <a:latin typeface="Microsoft JhengHei UI" pitchFamily="34" charset="-120"/>
                <a:ea typeface="Microsoft JhengHei UI" pitchFamily="34" charset="-120"/>
              </a:rPr>
              <a:t>Sutra Dance Library</a:t>
            </a:r>
            <a:endParaRPr lang="en-US" dirty="0">
              <a:latin typeface="Microsoft JhengHei UI" pitchFamily="34" charset="-120"/>
              <a:ea typeface="Microsoft JhengHei UI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36368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951" y="116632"/>
            <a:ext cx="8229600" cy="1143000"/>
          </a:xfrm>
        </p:spPr>
        <p:txBody>
          <a:bodyPr/>
          <a:lstStyle/>
          <a:p>
            <a:r>
              <a:rPr lang="en-GB" dirty="0" smtClean="0"/>
              <a:t>Activities</a:t>
            </a:r>
            <a:endParaRPr lang="en-GB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4" y="1268760"/>
            <a:ext cx="2267744" cy="1700808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118" y="1268760"/>
            <a:ext cx="2267744" cy="17008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287891"/>
            <a:ext cx="2259933" cy="16949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89040"/>
            <a:ext cx="2376264" cy="17821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857" y="3789040"/>
            <a:ext cx="2376265" cy="17821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798422"/>
            <a:ext cx="2363755" cy="17728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38991" y="3172326"/>
            <a:ext cx="2348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dirty="0" smtClean="0">
                <a:solidFill>
                  <a:prstClr val="black"/>
                </a:solidFill>
              </a:rPr>
              <a:t>  Work out stations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14118" y="3176518"/>
            <a:ext cx="226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dirty="0" smtClean="0">
                <a:solidFill>
                  <a:prstClr val="black"/>
                </a:solidFill>
              </a:rPr>
              <a:t>        playground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28185" y="3194565"/>
            <a:ext cx="2259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dirty="0" smtClean="0">
                <a:solidFill>
                  <a:prstClr val="black"/>
                </a:solidFill>
              </a:rPr>
              <a:t>       Horse riding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14118" y="6021288"/>
            <a:ext cx="2322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dirty="0" smtClean="0">
                <a:solidFill>
                  <a:prstClr val="black"/>
                </a:solidFill>
              </a:rPr>
              <a:t>       Boat paddling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28185" y="6021288"/>
            <a:ext cx="2259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dirty="0" smtClean="0">
                <a:solidFill>
                  <a:prstClr val="black"/>
                </a:solidFill>
              </a:rPr>
              <a:t>          marble </a:t>
            </a:r>
            <a:r>
              <a:rPr lang="en-GB" dirty="0" err="1" smtClean="0">
                <a:solidFill>
                  <a:prstClr val="black"/>
                </a:solidFill>
              </a:rPr>
              <a:t>pult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1560" y="602128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dirty="0" smtClean="0">
                <a:solidFill>
                  <a:prstClr val="black"/>
                </a:solidFill>
              </a:rPr>
              <a:t>              jogging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531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13489"/>
            <a:ext cx="3110472" cy="233285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13489"/>
            <a:ext cx="3150096" cy="23625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576" y="458112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dirty="0" smtClean="0">
                <a:solidFill>
                  <a:prstClr val="black"/>
                </a:solidFill>
              </a:rPr>
              <a:t>                     </a:t>
            </a:r>
            <a:r>
              <a:rPr lang="en-GB" dirty="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t>cycling</a:t>
            </a:r>
            <a:endParaRPr lang="en-GB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4048" y="4581128"/>
            <a:ext cx="3150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dirty="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t>     Radio control car racing</a:t>
            </a:r>
            <a:endParaRPr lang="en-GB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7413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624736" cy="1152128"/>
          </a:xfrm>
          <a:solidFill>
            <a:schemeClr val="bg1">
              <a:alpha val="58039"/>
            </a:schemeClr>
          </a:solidFill>
        </p:spPr>
        <p:txBody>
          <a:bodyPr>
            <a:normAutofit/>
          </a:bodyPr>
          <a:lstStyle/>
          <a:p>
            <a:r>
              <a:rPr lang="en-MY" dirty="0" smtClean="0">
                <a:latin typeface="Microsoft JhengHei UI Light" pitchFamily="34" charset="-128"/>
                <a:ea typeface="Microsoft JhengHei UI Light" pitchFamily="34" charset="-128"/>
                <a:cs typeface="Microsoft JhengHei UI Light" pitchFamily="34" charset="-128"/>
              </a:rPr>
              <a:t>CONCLUSION</a:t>
            </a:r>
            <a:endParaRPr lang="en-MY" dirty="0">
              <a:latin typeface="Microsoft JhengHei UI Light" pitchFamily="34" charset="-128"/>
              <a:ea typeface="Microsoft JhengHei UI Light" pitchFamily="34" charset="-128"/>
              <a:cs typeface="Microsoft JhengHei UI Light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FFFFFF">
              <a:alpha val="65882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Y" dirty="0" smtClean="0">
                <a:latin typeface="Microsoft JhengHei UI Light" pitchFamily="34" charset="-128"/>
                <a:ea typeface="Microsoft JhengHei UI Light" pitchFamily="34" charset="-128"/>
                <a:cs typeface="Microsoft JhengHei UI Light" pitchFamily="34" charset="-128"/>
              </a:rPr>
              <a:t>Q:- Why do we need an urban park?</a:t>
            </a:r>
            <a:endParaRPr lang="en-MY" dirty="0">
              <a:latin typeface="Microsoft JhengHei UI Light" pitchFamily="34" charset="-128"/>
              <a:ea typeface="Microsoft JhengHei UI Light" pitchFamily="34" charset="-128"/>
              <a:cs typeface="Microsoft JhengHei UI Light" pitchFamily="34" charset="-128"/>
            </a:endParaRPr>
          </a:p>
          <a:p>
            <a:pPr>
              <a:buFont typeface="Wingdings" pitchFamily="2" charset="2"/>
              <a:buChar char="v"/>
            </a:pPr>
            <a:r>
              <a:rPr lang="en-MY" dirty="0" smtClean="0">
                <a:latin typeface="Microsoft JhengHei UI Light" pitchFamily="34" charset="-128"/>
                <a:ea typeface="Microsoft JhengHei UI Light" pitchFamily="34" charset="-128"/>
                <a:cs typeface="Microsoft JhengHei UI Light" pitchFamily="34" charset="-128"/>
              </a:rPr>
              <a:t> To conserve a variety of living things </a:t>
            </a:r>
          </a:p>
          <a:p>
            <a:pPr>
              <a:buFont typeface="Wingdings" pitchFamily="2" charset="2"/>
              <a:buChar char="v"/>
            </a:pPr>
            <a:r>
              <a:rPr lang="en-MY" dirty="0">
                <a:latin typeface="Microsoft JhengHei UI Light" pitchFamily="34" charset="-128"/>
                <a:ea typeface="Microsoft JhengHei UI Light" pitchFamily="34" charset="-128"/>
                <a:cs typeface="Microsoft JhengHei UI Light" pitchFamily="34" charset="-128"/>
              </a:rPr>
              <a:t> </a:t>
            </a:r>
            <a:r>
              <a:rPr lang="en-MY" dirty="0" smtClean="0">
                <a:latin typeface="Microsoft JhengHei UI Light" pitchFamily="34" charset="-128"/>
                <a:ea typeface="Microsoft JhengHei UI Light" pitchFamily="34" charset="-128"/>
                <a:cs typeface="Microsoft JhengHei UI Light" pitchFamily="34" charset="-128"/>
              </a:rPr>
              <a:t>To make healthy </a:t>
            </a:r>
            <a:r>
              <a:rPr lang="en-MY" dirty="0" err="1" smtClean="0">
                <a:latin typeface="Microsoft JhengHei UI Light" pitchFamily="34" charset="-128"/>
                <a:ea typeface="Microsoft JhengHei UI Light" pitchFamily="34" charset="-128"/>
                <a:cs typeface="Microsoft JhengHei UI Light" pitchFamily="34" charset="-128"/>
              </a:rPr>
              <a:t>enviroment</a:t>
            </a:r>
            <a:r>
              <a:rPr lang="en-MY" dirty="0" smtClean="0">
                <a:latin typeface="Microsoft JhengHei UI Light" pitchFamily="34" charset="-128"/>
                <a:ea typeface="Microsoft JhengHei UI Light" pitchFamily="34" charset="-128"/>
                <a:cs typeface="Microsoft JhengHei UI Light" pitchFamily="34" charset="-128"/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en-MY" dirty="0">
                <a:latin typeface="Microsoft JhengHei UI Light" pitchFamily="34" charset="-128"/>
                <a:ea typeface="Microsoft JhengHei UI Light" pitchFamily="34" charset="-128"/>
                <a:cs typeface="Microsoft JhengHei UI Light" pitchFamily="34" charset="-128"/>
              </a:rPr>
              <a:t> </a:t>
            </a:r>
            <a:r>
              <a:rPr lang="en-MY" dirty="0" smtClean="0">
                <a:latin typeface="Microsoft JhengHei UI Light" pitchFamily="34" charset="-128"/>
                <a:ea typeface="Microsoft JhengHei UI Light" pitchFamily="34" charset="-128"/>
                <a:cs typeface="Microsoft JhengHei UI Light" pitchFamily="34" charset="-128"/>
              </a:rPr>
              <a:t>To be healthy and enjoy</a:t>
            </a:r>
          </a:p>
          <a:p>
            <a:pPr>
              <a:buFont typeface="Wingdings" pitchFamily="2" charset="2"/>
              <a:buChar char="v"/>
            </a:pPr>
            <a:r>
              <a:rPr lang="en-MY" dirty="0">
                <a:latin typeface="Microsoft JhengHei UI Light" pitchFamily="34" charset="-128"/>
                <a:ea typeface="Microsoft JhengHei UI Light" pitchFamily="34" charset="-128"/>
                <a:cs typeface="Microsoft JhengHei UI Light" pitchFamily="34" charset="-128"/>
              </a:rPr>
              <a:t> </a:t>
            </a:r>
            <a:r>
              <a:rPr lang="en-MY" dirty="0" smtClean="0">
                <a:latin typeface="Microsoft JhengHei UI Light" pitchFamily="34" charset="-128"/>
                <a:ea typeface="Microsoft JhengHei UI Light" pitchFamily="34" charset="-128"/>
                <a:cs typeface="Microsoft JhengHei UI Light" pitchFamily="34" charset="-128"/>
              </a:rPr>
              <a:t>To learn about the animals and plants in the park</a:t>
            </a:r>
          </a:p>
          <a:p>
            <a:endParaRPr lang="en-MY" dirty="0" smtClean="0">
              <a:latin typeface="Microsoft JhengHei UI Light" pitchFamily="34" charset="-128"/>
              <a:ea typeface="Microsoft JhengHei UI Light" pitchFamily="34" charset="-128"/>
              <a:cs typeface="Microsoft JhengHei UI Light" pitchFamily="34" charset="-128"/>
            </a:endParaRPr>
          </a:p>
          <a:p>
            <a:endParaRPr lang="en-MY" dirty="0" smtClean="0">
              <a:latin typeface="Microsoft JhengHei UI Light" pitchFamily="34" charset="-128"/>
              <a:ea typeface="Microsoft JhengHei UI Light" pitchFamily="34" charset="-128"/>
              <a:cs typeface="Microsoft JhengHei UI Light" pitchFamily="34" charset="-128"/>
            </a:endParaRPr>
          </a:p>
          <a:p>
            <a:endParaRPr lang="en-MY" dirty="0">
              <a:latin typeface="Microsoft JhengHei UI Light" pitchFamily="34" charset="-128"/>
              <a:ea typeface="Microsoft JhengHei UI Light" pitchFamily="34" charset="-128"/>
              <a:cs typeface="Microsoft JhengHei UI Light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0217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8688" y="1802692"/>
            <a:ext cx="7772400" cy="1470025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>
                    <a:alpha val="50000"/>
                  </a:schemeClr>
                </a:solidFill>
                <a:latin typeface="Avenir Light"/>
                <a:cs typeface="Avenir Light"/>
              </a:rPr>
              <a:t>Yoyogi Park.</a:t>
            </a:r>
            <a:endParaRPr lang="en-US" sz="5400" dirty="0">
              <a:solidFill>
                <a:schemeClr val="tx1">
                  <a:alpha val="50000"/>
                </a:schemeClr>
              </a:solidFill>
              <a:latin typeface="Avenir Light"/>
              <a:cs typeface="Avenir Light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24000" y="2946750"/>
            <a:ext cx="6025444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>
                <a:latin typeface="Avenir Light"/>
                <a:cs typeface="Avenir Light"/>
              </a:rPr>
              <a:t>Japan.</a:t>
            </a:r>
            <a:endParaRPr lang="en-US" sz="3600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043935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6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790224"/>
            <a:ext cx="7620000" cy="959556"/>
          </a:xfrm>
          <a:solidFill>
            <a:schemeClr val="bg1">
              <a:alpha val="77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tx1">
                    <a:alpha val="54000"/>
                  </a:schemeClr>
                </a:solidFill>
                <a:latin typeface="Avenir Light"/>
                <a:cs typeface="Avenir Light"/>
              </a:rPr>
              <a:t>Facts of Yoyogi Park</a:t>
            </a:r>
            <a:endParaRPr lang="en-US" dirty="0">
              <a:solidFill>
                <a:schemeClr val="tx1">
                  <a:alpha val="54000"/>
                </a:schemeClr>
              </a:solidFill>
              <a:latin typeface="Avenir Light"/>
              <a:cs typeface="Avenir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119" y="2144888"/>
            <a:ext cx="8099459" cy="2015900"/>
          </a:xfrm>
          <a:solidFill>
            <a:schemeClr val="bg1">
              <a:alpha val="76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tx1">
                    <a:alpha val="52000"/>
                  </a:schemeClr>
                </a:solidFill>
              </a:rPr>
              <a:t>❀</a:t>
            </a:r>
            <a:r>
              <a:rPr lang="en-US" sz="2800" dirty="0" smtClean="0">
                <a:solidFill>
                  <a:schemeClr val="tx1">
                    <a:alpha val="52000"/>
                  </a:schemeClr>
                </a:solidFill>
                <a:latin typeface="Avenir Light"/>
                <a:cs typeface="Avenir Light"/>
              </a:rPr>
              <a:t>Location: Shibuya, Tokyo, Japan.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tx1">
                    <a:alpha val="52000"/>
                  </a:schemeClr>
                </a:solidFill>
              </a:rPr>
              <a:t>❀</a:t>
            </a:r>
            <a:r>
              <a:rPr lang="en-US" sz="2800" dirty="0" smtClean="0">
                <a:solidFill>
                  <a:schemeClr val="tx1">
                    <a:alpha val="52000"/>
                  </a:schemeClr>
                </a:solidFill>
                <a:latin typeface="Avenir Light"/>
                <a:cs typeface="Avenir Light"/>
              </a:rPr>
              <a:t>Size Area: 54.1 </a:t>
            </a:r>
            <a:r>
              <a:rPr lang="en-US" sz="2800" dirty="0" err="1" smtClean="0">
                <a:solidFill>
                  <a:schemeClr val="tx1">
                    <a:alpha val="52000"/>
                  </a:schemeClr>
                </a:solidFill>
                <a:latin typeface="Avenir Light"/>
                <a:cs typeface="Avenir Light"/>
              </a:rPr>
              <a:t>hectre</a:t>
            </a:r>
            <a:r>
              <a:rPr lang="en-US" sz="2800" dirty="0" smtClean="0">
                <a:solidFill>
                  <a:schemeClr val="tx1">
                    <a:alpha val="52000"/>
                  </a:schemeClr>
                </a:solidFill>
                <a:latin typeface="Avenir Light"/>
                <a:cs typeface="Avenir Light"/>
              </a:rPr>
              <a:t>.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tx1">
                    <a:alpha val="52000"/>
                  </a:schemeClr>
                </a:solidFill>
                <a:latin typeface="Avenir Light"/>
                <a:cs typeface="Avenir Light"/>
              </a:rPr>
              <a:t>❀</a:t>
            </a:r>
            <a:r>
              <a:rPr lang="en-US" sz="2800" dirty="0">
                <a:solidFill>
                  <a:schemeClr val="tx1">
                    <a:alpha val="52000"/>
                  </a:schemeClr>
                </a:solidFill>
                <a:latin typeface="Avenir Light"/>
                <a:cs typeface="Avenir Light"/>
              </a:rPr>
              <a:t>It’s the fourth largest urban park in Tokyo.</a:t>
            </a:r>
          </a:p>
          <a:p>
            <a:pPr marL="0" indent="0">
              <a:buNone/>
            </a:pPr>
            <a:endParaRPr lang="en-US" sz="2800" b="1" dirty="0" smtClean="0">
              <a:solidFill>
                <a:schemeClr val="tx1">
                  <a:alpha val="52000"/>
                </a:schemeClr>
              </a:solidFill>
              <a:latin typeface="Avenir Light"/>
              <a:cs typeface="Avenir Light"/>
            </a:endParaRPr>
          </a:p>
          <a:p>
            <a:pPr marL="0" indent="0">
              <a:buNone/>
            </a:pPr>
            <a:endParaRPr lang="en-US" sz="2800" b="1" dirty="0" smtClean="0">
              <a:solidFill>
                <a:schemeClr val="tx1">
                  <a:alpha val="52000"/>
                </a:schemeClr>
              </a:solidFill>
              <a:latin typeface="Avenir Light"/>
              <a:cs typeface="Avenir Light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389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>
            <a:alphaModFix amt="5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56"/>
            <a:ext cx="8229600" cy="4525963"/>
          </a:xfrm>
          <a:solidFill>
            <a:srgbClr val="FFFFFF">
              <a:alpha val="47000"/>
            </a:srgbClr>
          </a:solidFill>
        </p:spPr>
        <p:txBody>
          <a:bodyPr/>
          <a:lstStyle/>
          <a:p>
            <a:pPr marL="0" indent="0">
              <a:buNone/>
            </a:pPr>
            <a:endParaRPr lang="en-US" sz="2800" dirty="0" smtClean="0">
              <a:solidFill>
                <a:schemeClr val="tx1">
                  <a:alpha val="52000"/>
                </a:schemeClr>
              </a:solidFill>
              <a:latin typeface="Avenir Light"/>
              <a:cs typeface="Avenir Light"/>
            </a:endParaRPr>
          </a:p>
          <a:p>
            <a:pPr marL="0" indent="0" algn="ctr">
              <a:buNone/>
            </a:pPr>
            <a:r>
              <a:rPr lang="en-US" sz="2800" dirty="0" smtClean="0">
                <a:solidFill>
                  <a:schemeClr val="tx1">
                    <a:alpha val="52000"/>
                  </a:schemeClr>
                </a:solidFill>
                <a:latin typeface="Avenir Light"/>
                <a:cs typeface="Avenir Light"/>
              </a:rPr>
              <a:t>HISTORICAL BACKGROUND.</a:t>
            </a:r>
            <a:endParaRPr lang="en-US" sz="2800" dirty="0">
              <a:solidFill>
                <a:schemeClr val="tx1">
                  <a:alpha val="52000"/>
                </a:schemeClr>
              </a:solidFill>
              <a:latin typeface="Avenir Light"/>
              <a:cs typeface="Avenir Light"/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tx1">
                    <a:alpha val="52000"/>
                  </a:schemeClr>
                </a:solidFill>
                <a:latin typeface="Avenir Light"/>
                <a:cs typeface="Avenir Light"/>
              </a:rPr>
              <a:t>❀1910- </a:t>
            </a:r>
            <a:r>
              <a:rPr lang="en-US" sz="2800" dirty="0" smtClean="0">
                <a:solidFill>
                  <a:schemeClr val="tx1">
                    <a:alpha val="54000"/>
                  </a:schemeClr>
                </a:solidFill>
                <a:latin typeface="Avenir Light"/>
                <a:cs typeface="Avenir Light"/>
              </a:rPr>
              <a:t>It was once a military parade ground.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tx1">
                    <a:alpha val="52000"/>
                  </a:schemeClr>
                </a:solidFill>
                <a:latin typeface="Avenir Light"/>
                <a:cs typeface="Avenir Light"/>
              </a:rPr>
              <a:t>❀1964- It’s used for Tokyo Olympics. Olympic Village was sited here. </a:t>
            </a:r>
            <a:r>
              <a:rPr lang="en-US" sz="2800" dirty="0" err="1" smtClean="0">
                <a:solidFill>
                  <a:schemeClr val="tx1">
                    <a:alpha val="52000"/>
                  </a:schemeClr>
                </a:solidFill>
                <a:latin typeface="Avenir Light"/>
                <a:cs typeface="Avenir Light"/>
              </a:rPr>
              <a:t>Yoyogi</a:t>
            </a:r>
            <a:r>
              <a:rPr lang="en-US" sz="2800" dirty="0" smtClean="0">
                <a:solidFill>
                  <a:schemeClr val="tx1">
                    <a:alpha val="52000"/>
                  </a:schemeClr>
                </a:solidFill>
                <a:latin typeface="Avenir Light"/>
                <a:cs typeface="Avenir Light"/>
              </a:rPr>
              <a:t> National </a:t>
            </a:r>
            <a:r>
              <a:rPr lang="en-US" sz="2800" dirty="0" err="1" smtClean="0">
                <a:solidFill>
                  <a:schemeClr val="tx1">
                    <a:alpha val="52000"/>
                  </a:schemeClr>
                </a:solidFill>
                <a:latin typeface="Avenir Light"/>
                <a:cs typeface="Avenir Light"/>
              </a:rPr>
              <a:t>Gymsanium</a:t>
            </a:r>
            <a:r>
              <a:rPr lang="en-US" sz="2800" dirty="0" smtClean="0">
                <a:solidFill>
                  <a:schemeClr val="tx1">
                    <a:alpha val="52000"/>
                  </a:schemeClr>
                </a:solidFill>
                <a:latin typeface="Avenir Light"/>
                <a:cs typeface="Avenir Light"/>
              </a:rPr>
              <a:t> was also sited here.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tx1">
                    <a:alpha val="52000"/>
                  </a:schemeClr>
                </a:solidFill>
                <a:latin typeface="Avenir Light"/>
                <a:cs typeface="Avenir Light"/>
              </a:rPr>
              <a:t>❀1967- Gymnasium turned into </a:t>
            </a:r>
            <a:r>
              <a:rPr lang="en-US" sz="2800" dirty="0" err="1" smtClean="0">
                <a:solidFill>
                  <a:schemeClr val="tx1">
                    <a:alpha val="52000"/>
                  </a:schemeClr>
                </a:solidFill>
                <a:latin typeface="Avenir Light"/>
                <a:cs typeface="Avenir Light"/>
              </a:rPr>
              <a:t>Yoyogi</a:t>
            </a:r>
            <a:r>
              <a:rPr lang="en-US" sz="2800" dirty="0" smtClean="0">
                <a:solidFill>
                  <a:schemeClr val="tx1">
                    <a:alpha val="52000"/>
                  </a:schemeClr>
                </a:solidFill>
                <a:latin typeface="Avenir Light"/>
                <a:cs typeface="Avenir Light"/>
              </a:rPr>
              <a:t> Park.</a:t>
            </a:r>
          </a:p>
          <a:p>
            <a:pPr marL="0" indent="0">
              <a:buNone/>
            </a:pPr>
            <a:endParaRPr lang="en-US" sz="2800" dirty="0" smtClean="0">
              <a:solidFill>
                <a:schemeClr val="tx1">
                  <a:alpha val="54000"/>
                </a:schemeClr>
              </a:solidFill>
              <a:latin typeface="Avenir Light"/>
              <a:cs typeface="Avenir Light"/>
            </a:endParaRPr>
          </a:p>
          <a:p>
            <a:pPr marL="0" indent="0">
              <a:buNone/>
            </a:pPr>
            <a:endParaRPr lang="en-US" sz="2800" dirty="0" smtClean="0">
              <a:solidFill>
                <a:schemeClr val="tx1">
                  <a:alpha val="52000"/>
                </a:schemeClr>
              </a:solidFill>
              <a:latin typeface="Avenir Light"/>
              <a:cs typeface="Avenir Light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071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6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tx1">
                    <a:alpha val="65000"/>
                  </a:schemeClr>
                </a:solidFill>
              </a:rPr>
              <a:t>Characteristics of </a:t>
            </a:r>
            <a:r>
              <a:rPr lang="en-US" dirty="0" err="1" smtClean="0">
                <a:solidFill>
                  <a:schemeClr val="tx1">
                    <a:alpha val="65000"/>
                  </a:schemeClr>
                </a:solidFill>
              </a:rPr>
              <a:t>Yoyogi</a:t>
            </a:r>
            <a:r>
              <a:rPr lang="en-US" dirty="0" smtClean="0">
                <a:solidFill>
                  <a:schemeClr val="tx1">
                    <a:alpha val="65000"/>
                  </a:schemeClr>
                </a:solidFill>
              </a:rPr>
              <a:t> Park:</a:t>
            </a:r>
            <a:endParaRPr lang="en-US" dirty="0">
              <a:solidFill>
                <a:schemeClr val="tx1">
                  <a:alpha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FFFFFF">
              <a:alpha val="75000"/>
            </a:srgb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alpha val="52000"/>
                  </a:schemeClr>
                </a:solidFill>
                <a:latin typeface="Avenir Light"/>
                <a:cs typeface="Avenir Light"/>
              </a:rPr>
              <a:t>❀It</a:t>
            </a:r>
            <a:r>
              <a:rPr lang="en-US" sz="2800" dirty="0">
                <a:solidFill>
                  <a:schemeClr val="tx1">
                    <a:alpha val="52000"/>
                  </a:schemeClr>
                </a:solidFill>
                <a:latin typeface="Avenir Light"/>
                <a:cs typeface="Avenir Light"/>
              </a:rPr>
              <a:t> has wide lawns, ponds, water fountains and forested areas</a:t>
            </a:r>
            <a:r>
              <a:rPr lang="en-US" sz="2800" dirty="0" smtClean="0">
                <a:solidFill>
                  <a:schemeClr val="tx1">
                    <a:alpha val="52000"/>
                  </a:schemeClr>
                </a:solidFill>
                <a:latin typeface="Avenir Light"/>
                <a:cs typeface="Avenir Light"/>
              </a:rPr>
              <a:t>.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tx1">
                    <a:alpha val="52000"/>
                  </a:schemeClr>
                </a:solidFill>
                <a:latin typeface="Avenir Light"/>
                <a:cs typeface="Avenir Light"/>
              </a:rPr>
              <a:t>❀Filled with Cherry Blossom trees.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>
                    <a:alpha val="52000"/>
                  </a:schemeClr>
                </a:solidFill>
                <a:latin typeface="Avenir Light"/>
                <a:cs typeface="Avenir Light"/>
              </a:rPr>
              <a:t>❀</a:t>
            </a:r>
            <a:r>
              <a:rPr lang="en-US" sz="2800" dirty="0" smtClean="0">
                <a:solidFill>
                  <a:schemeClr val="tx1">
                    <a:alpha val="64000"/>
                  </a:schemeClr>
                </a:solidFill>
                <a:latin typeface="Avenir Light"/>
                <a:cs typeface="Avenir Light"/>
              </a:rPr>
              <a:t>The </a:t>
            </a:r>
            <a:r>
              <a:rPr lang="en-US" sz="2800" dirty="0">
                <a:solidFill>
                  <a:schemeClr val="tx1">
                    <a:alpha val="64000"/>
                  </a:schemeClr>
                </a:solidFill>
                <a:latin typeface="Avenir Light"/>
                <a:cs typeface="Avenir Light"/>
              </a:rPr>
              <a:t>park is open 24 hours, and includes a parking lot</a:t>
            </a:r>
            <a:r>
              <a:rPr lang="en-US" sz="2800" dirty="0" smtClean="0">
                <a:solidFill>
                  <a:schemeClr val="tx1">
                    <a:alpha val="64000"/>
                  </a:schemeClr>
                </a:solidFill>
                <a:latin typeface="Avenir Light"/>
                <a:cs typeface="Avenir Light"/>
              </a:rPr>
              <a:t>.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tx1">
                    <a:alpha val="52000"/>
                  </a:schemeClr>
                </a:solidFill>
                <a:latin typeface="Avenir Light"/>
                <a:cs typeface="Avenir Light"/>
              </a:rPr>
              <a:t>❀</a:t>
            </a:r>
            <a:r>
              <a:rPr lang="en-US" sz="2800" dirty="0">
                <a:solidFill>
                  <a:schemeClr val="tx1">
                    <a:alpha val="65000"/>
                  </a:schemeClr>
                </a:solidFill>
                <a:latin typeface="Avenir Light"/>
                <a:cs typeface="Avenir Light"/>
              </a:rPr>
              <a:t>You'll find Meiji </a:t>
            </a:r>
            <a:r>
              <a:rPr lang="en-US" sz="2800" dirty="0" smtClean="0">
                <a:solidFill>
                  <a:schemeClr val="tx1">
                    <a:alpha val="65000"/>
                  </a:schemeClr>
                </a:solidFill>
                <a:latin typeface="Avenir Light"/>
                <a:cs typeface="Avenir Light"/>
              </a:rPr>
              <a:t>Shrine</a:t>
            </a:r>
            <a:r>
              <a:rPr lang="en-US" sz="2800" dirty="0">
                <a:solidFill>
                  <a:schemeClr val="tx1">
                    <a:alpha val="65000"/>
                  </a:schemeClr>
                </a:solidFill>
                <a:latin typeface="Avenir Light"/>
                <a:cs typeface="Avenir Light"/>
              </a:rPr>
              <a:t> </a:t>
            </a:r>
            <a:r>
              <a:rPr lang="en-US" sz="2800" dirty="0" smtClean="0">
                <a:solidFill>
                  <a:schemeClr val="tx1">
                    <a:alpha val="65000"/>
                  </a:schemeClr>
                </a:solidFill>
                <a:latin typeface="Avenir Light"/>
                <a:cs typeface="Avenir Light"/>
              </a:rPr>
              <a:t>and </a:t>
            </a:r>
            <a:r>
              <a:rPr lang="en-US" sz="2800" dirty="0">
                <a:solidFill>
                  <a:schemeClr val="tx1">
                    <a:alpha val="65000"/>
                  </a:schemeClr>
                </a:solidFill>
                <a:latin typeface="Avenir Light"/>
                <a:cs typeface="Avenir Light"/>
              </a:rPr>
              <a:t>the National </a:t>
            </a:r>
            <a:r>
              <a:rPr lang="en-US" sz="2800" dirty="0" smtClean="0">
                <a:solidFill>
                  <a:schemeClr val="tx1">
                    <a:alpha val="65000"/>
                  </a:schemeClr>
                </a:solidFill>
                <a:latin typeface="Avenir Light"/>
                <a:cs typeface="Avenir Light"/>
              </a:rPr>
              <a:t>Gymnasium nearby</a:t>
            </a:r>
          </a:p>
          <a:p>
            <a:pPr marL="0" indent="0">
              <a:buNone/>
            </a:pPr>
            <a:endParaRPr lang="en-US" sz="2800" dirty="0" smtClean="0">
              <a:solidFill>
                <a:schemeClr val="tx1">
                  <a:alpha val="65000"/>
                </a:schemeClr>
              </a:solidFill>
              <a:latin typeface="Avenir Light"/>
              <a:cs typeface="Avenir Light"/>
            </a:endParaRPr>
          </a:p>
          <a:p>
            <a:pPr marL="0" indent="0">
              <a:buNone/>
            </a:pPr>
            <a:endParaRPr lang="en-US" dirty="0">
              <a:solidFill>
                <a:schemeClr val="tx1">
                  <a:alpha val="52000"/>
                </a:schemeClr>
              </a:solidFill>
              <a:latin typeface="Avenir Light"/>
              <a:cs typeface="Avenir Light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473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602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>
            <a:alphaModFix amt="9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664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404664"/>
            <a:ext cx="5760640" cy="936104"/>
          </a:xfrm>
          <a:solidFill>
            <a:srgbClr val="FFFFFF">
              <a:alpha val="61176"/>
            </a:srgbClr>
          </a:solidFill>
        </p:spPr>
        <p:txBody>
          <a:bodyPr>
            <a:normAutofit fontScale="90000"/>
          </a:bodyPr>
          <a:lstStyle/>
          <a:p>
            <a:r>
              <a:rPr lang="en-MY" dirty="0" smtClean="0">
                <a:latin typeface="Microsoft JhengHei UI Light" pitchFamily="34" charset="-128"/>
                <a:ea typeface="Microsoft JhengHei UI Light" pitchFamily="34" charset="-128"/>
                <a:cs typeface="Microsoft JhengHei UI Light" pitchFamily="34" charset="-128"/>
              </a:rPr>
              <a:t/>
            </a:r>
            <a:br>
              <a:rPr lang="en-MY" dirty="0" smtClean="0">
                <a:latin typeface="Microsoft JhengHei UI Light" pitchFamily="34" charset="-128"/>
                <a:ea typeface="Microsoft JhengHei UI Light" pitchFamily="34" charset="-128"/>
                <a:cs typeface="Microsoft JhengHei UI Light" pitchFamily="34" charset="-128"/>
              </a:rPr>
            </a:br>
            <a:r>
              <a:rPr lang="en-MY" dirty="0" smtClean="0">
                <a:latin typeface="Microsoft JhengHei UI Light" pitchFamily="34" charset="-128"/>
                <a:ea typeface="Microsoft JhengHei UI Light" pitchFamily="34" charset="-128"/>
                <a:cs typeface="Microsoft JhengHei UI Light" pitchFamily="34" charset="-128"/>
              </a:rPr>
              <a:t>URBAN PARK</a:t>
            </a:r>
            <a:r>
              <a:rPr lang="en-MY" dirty="0" smtClean="0">
                <a:latin typeface="Berlin Sans FB Demi" pitchFamily="34" charset="0"/>
              </a:rPr>
              <a:t> </a:t>
            </a:r>
            <a:r>
              <a:rPr lang="en-MY" dirty="0" smtClean="0"/>
              <a:t/>
            </a:r>
            <a:br>
              <a:rPr lang="en-MY" dirty="0" smtClean="0"/>
            </a:br>
            <a:endParaRPr lang="en-MY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916832"/>
            <a:ext cx="7884368" cy="4104456"/>
          </a:xfrm>
          <a:solidFill>
            <a:srgbClr val="FFFFFF">
              <a:alpha val="63137"/>
            </a:srgbClr>
          </a:solidFill>
        </p:spPr>
        <p:txBody>
          <a:bodyPr>
            <a:normAutofit/>
          </a:bodyPr>
          <a:lstStyle/>
          <a:p>
            <a:r>
              <a:rPr lang="en-MY" b="1" dirty="0" smtClean="0"/>
              <a:t>                     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MY" dirty="0" smtClean="0">
                <a:solidFill>
                  <a:srgbClr val="626262"/>
                </a:solidFill>
                <a:latin typeface="Microsoft JhengHei UI Light" pitchFamily="34" charset="-128"/>
                <a:ea typeface="Microsoft JhengHei UI Light" pitchFamily="34" charset="-128"/>
                <a:cs typeface="Microsoft JhengHei UI Light" pitchFamily="34" charset="-128"/>
              </a:rPr>
              <a:t>Medium size site located in urban areas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MY" dirty="0" smtClean="0">
                <a:solidFill>
                  <a:srgbClr val="626262"/>
                </a:solidFill>
                <a:latin typeface="Microsoft JhengHei UI Light" pitchFamily="34" charset="-128"/>
                <a:ea typeface="Microsoft JhengHei UI Light" pitchFamily="34" charset="-128"/>
                <a:cs typeface="Microsoft JhengHei UI Light" pitchFamily="34" charset="-128"/>
              </a:rPr>
              <a:t>Close to major transport interchanges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MY" dirty="0" smtClean="0">
                <a:solidFill>
                  <a:srgbClr val="626262"/>
                </a:solidFill>
                <a:latin typeface="Microsoft JhengHei UI Light" pitchFamily="34" charset="-128"/>
                <a:ea typeface="Microsoft JhengHei UI Light" pitchFamily="34" charset="-128"/>
                <a:cs typeface="Microsoft JhengHei UI Light" pitchFamily="34" charset="-128"/>
              </a:rPr>
              <a:t>Active activity centre for urban residents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MY" dirty="0" smtClean="0">
                <a:solidFill>
                  <a:srgbClr val="626262"/>
                </a:solidFill>
                <a:latin typeface="Microsoft JhengHei UI Light" pitchFamily="34" charset="-128"/>
                <a:ea typeface="Microsoft JhengHei UI Light" pitchFamily="34" charset="-128"/>
                <a:cs typeface="Microsoft JhengHei UI Light" pitchFamily="34" charset="-128"/>
              </a:rPr>
              <a:t>5.0 km – 10.0 km form residents areas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MY" dirty="0" smtClean="0">
                <a:solidFill>
                  <a:srgbClr val="626262"/>
                </a:solidFill>
                <a:latin typeface="Microsoft JhengHei UI Light" pitchFamily="34" charset="-128"/>
                <a:ea typeface="Microsoft JhengHei UI Light" pitchFamily="34" charset="-128"/>
                <a:cs typeface="Microsoft JhengHei UI Light" pitchFamily="34" charset="-128"/>
              </a:rPr>
              <a:t>Size area within 40 </a:t>
            </a:r>
            <a:r>
              <a:rPr lang="en-MY" dirty="0" err="1" smtClean="0">
                <a:solidFill>
                  <a:srgbClr val="626262"/>
                </a:solidFill>
                <a:latin typeface="Microsoft JhengHei UI Light" pitchFamily="34" charset="-128"/>
                <a:ea typeface="Microsoft JhengHei UI Light" pitchFamily="34" charset="-128"/>
                <a:cs typeface="Microsoft JhengHei UI Light" pitchFamily="34" charset="-128"/>
              </a:rPr>
              <a:t>hec</a:t>
            </a:r>
            <a:r>
              <a:rPr lang="en-MY" dirty="0" smtClean="0">
                <a:solidFill>
                  <a:srgbClr val="626262"/>
                </a:solidFill>
                <a:latin typeface="Microsoft JhengHei UI Light" pitchFamily="34" charset="-128"/>
                <a:ea typeface="Microsoft JhengHei UI Light" pitchFamily="34" charset="-128"/>
                <a:cs typeface="Microsoft JhengHei UI Light" pitchFamily="34" charset="-128"/>
              </a:rPr>
              <a:t> – 100 </a:t>
            </a:r>
            <a:r>
              <a:rPr lang="en-MY" dirty="0" err="1" smtClean="0">
                <a:solidFill>
                  <a:srgbClr val="626262"/>
                </a:solidFill>
                <a:latin typeface="Microsoft JhengHei UI Light" pitchFamily="34" charset="-128"/>
                <a:ea typeface="Microsoft JhengHei UI Light" pitchFamily="34" charset="-128"/>
                <a:cs typeface="Microsoft JhengHei UI Light" pitchFamily="34" charset="-128"/>
              </a:rPr>
              <a:t>hec</a:t>
            </a:r>
            <a:r>
              <a:rPr lang="en-MY" dirty="0" smtClean="0">
                <a:solidFill>
                  <a:srgbClr val="626262"/>
                </a:solidFill>
                <a:latin typeface="Microsoft JhengHei UI Light" pitchFamily="34" charset="-128"/>
                <a:ea typeface="Microsoft JhengHei UI Light" pitchFamily="34" charset="-128"/>
                <a:cs typeface="Microsoft JhengHei UI Light" pitchFamily="34" charset="-128"/>
              </a:rPr>
              <a:t>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MY" dirty="0" smtClean="0">
                <a:solidFill>
                  <a:srgbClr val="626262"/>
                </a:solidFill>
                <a:latin typeface="Microsoft JhengHei UI Light" pitchFamily="34" charset="-128"/>
                <a:ea typeface="Microsoft JhengHei UI Light" pitchFamily="34" charset="-128"/>
                <a:cs typeface="Microsoft JhengHei UI Light" pitchFamily="34" charset="-128"/>
              </a:rPr>
              <a:t>Population size of 50,000 and above</a:t>
            </a:r>
          </a:p>
          <a:p>
            <a:pPr marL="457200" indent="-457200">
              <a:buFont typeface="Wingdings" pitchFamily="2" charset="2"/>
              <a:buChar char="Ø"/>
            </a:pPr>
            <a:endParaRPr lang="en-MY" b="1" dirty="0"/>
          </a:p>
        </p:txBody>
      </p:sp>
    </p:spTree>
    <p:extLst>
      <p:ext uri="{BB962C8B-B14F-4D97-AF65-F5344CB8AC3E}">
        <p14:creationId xmlns:p14="http://schemas.microsoft.com/office/powerpoint/2010/main" val="3949795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6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1801" y="1327587"/>
            <a:ext cx="7893892" cy="1200328"/>
          </a:xfrm>
          <a:prstGeom prst="rect">
            <a:avLst/>
          </a:prstGeom>
          <a:solidFill>
            <a:srgbClr val="FFFFFF">
              <a:alpha val="57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alpha val="67000"/>
                  </a:schemeClr>
                </a:solidFill>
                <a:latin typeface="Avenir Light"/>
                <a:cs typeface="Avenir Light"/>
              </a:rPr>
              <a:t>It is separated by a road into two sections: the forest park A section and the contrasting B section with stadium, outdoor stage, and other facilities.</a:t>
            </a:r>
            <a:endParaRPr lang="en-US" sz="2400" dirty="0">
              <a:solidFill>
                <a:schemeClr val="tx1">
                  <a:alpha val="67000"/>
                </a:schemeClr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351111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>
            <a:alphaModFix amt="6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4944"/>
            <a:ext cx="8229600" cy="1143000"/>
          </a:xfrm>
          <a:solidFill>
            <a:schemeClr val="bg1">
              <a:alpha val="54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>
                    <a:alpha val="52000"/>
                  </a:schemeClr>
                </a:solidFill>
                <a:latin typeface="Avenir Light"/>
                <a:cs typeface="Avenir Light"/>
              </a:rPr>
              <a:t>Things you can do in Yoyogi Park</a:t>
            </a:r>
            <a:endParaRPr lang="en-US" sz="3600" dirty="0">
              <a:solidFill>
                <a:schemeClr val="tx1">
                  <a:alpha val="52000"/>
                </a:schemeClr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112150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643" y="563388"/>
            <a:ext cx="8229600" cy="1143000"/>
          </a:xfrm>
          <a:solidFill>
            <a:schemeClr val="bg1">
              <a:alpha val="54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tx1">
                    <a:alpha val="42000"/>
                  </a:schemeClr>
                </a:solidFill>
                <a:latin typeface="Avenir Light"/>
                <a:cs typeface="Avenir Light"/>
              </a:rPr>
              <a:t>Jogging.</a:t>
            </a:r>
            <a:endParaRPr lang="en-US" dirty="0">
              <a:solidFill>
                <a:schemeClr val="tx1">
                  <a:alpha val="42000"/>
                </a:schemeClr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632012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6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0" y="2511779"/>
            <a:ext cx="4134556" cy="1163638"/>
          </a:xfrm>
          <a:solidFill>
            <a:srgbClr val="FFFFFF">
              <a:alpha val="62000"/>
            </a:srgb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alpha val="55000"/>
                  </a:schemeClr>
                </a:solidFill>
                <a:latin typeface="Avenir Light"/>
                <a:cs typeface="Avenir Light"/>
              </a:rPr>
              <a:t>Cycling.</a:t>
            </a:r>
            <a:endParaRPr lang="en-US" dirty="0">
              <a:solidFill>
                <a:schemeClr val="tx1">
                  <a:alpha val="55000"/>
                </a:schemeClr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074401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6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52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chemeClr val="tx1">
                    <a:alpha val="59000"/>
                  </a:schemeClr>
                </a:solidFill>
              </a:rPr>
              <a:t>Relaxing.</a:t>
            </a:r>
            <a:endParaRPr lang="en-US" dirty="0">
              <a:solidFill>
                <a:schemeClr val="tx1">
                  <a:alpha val="59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841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51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chemeClr val="tx1">
                    <a:alpha val="53000"/>
                  </a:schemeClr>
                </a:solidFill>
                <a:latin typeface="Avenir Light"/>
                <a:cs typeface="Avenir Light"/>
              </a:rPr>
              <a:t>Perfect place for dating. </a:t>
            </a:r>
            <a:endParaRPr lang="en-US" dirty="0">
              <a:solidFill>
                <a:schemeClr val="tx1">
                  <a:alpha val="53000"/>
                </a:schemeClr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63188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666" y="274638"/>
            <a:ext cx="4684889" cy="953030"/>
          </a:xfrm>
          <a:solidFill>
            <a:srgbClr val="FFFFFF">
              <a:alpha val="64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chemeClr val="tx1">
                    <a:alpha val="58000"/>
                  </a:schemeClr>
                </a:solidFill>
                <a:latin typeface="Avenir Light"/>
                <a:cs typeface="Avenir Light"/>
              </a:rPr>
              <a:t>Picnic</a:t>
            </a:r>
            <a:endParaRPr lang="en-US" dirty="0">
              <a:solidFill>
                <a:schemeClr val="tx1">
                  <a:alpha val="58000"/>
                </a:schemeClr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620936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6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51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chemeClr val="tx1">
                    <a:alpha val="60000"/>
                  </a:schemeClr>
                </a:solidFill>
                <a:latin typeface="Avenir Light"/>
                <a:cs typeface="Avenir Light"/>
              </a:rPr>
              <a:t>Dance in the park.</a:t>
            </a:r>
            <a:endParaRPr lang="en-US" dirty="0">
              <a:solidFill>
                <a:schemeClr val="tx1">
                  <a:alpha val="60000"/>
                </a:schemeClr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806409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6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63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chemeClr val="tx1">
                    <a:alpha val="60000"/>
                  </a:schemeClr>
                </a:solidFill>
                <a:latin typeface="Avenir Light"/>
                <a:cs typeface="Avenir Light"/>
              </a:rPr>
              <a:t>Watch music performance.</a:t>
            </a:r>
            <a:endParaRPr lang="en-US" dirty="0">
              <a:solidFill>
                <a:schemeClr val="tx1">
                  <a:alpha val="60000"/>
                </a:schemeClr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907707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740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94058"/>
            <a:ext cx="4032448" cy="461665"/>
          </a:xfrm>
          <a:prstGeom prst="rect">
            <a:avLst/>
          </a:prstGeom>
          <a:solidFill>
            <a:srgbClr val="DDDDDD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GB" sz="2400" dirty="0" smtClean="0">
                <a:solidFill>
                  <a:prstClr val="black"/>
                </a:solidFill>
              </a:rPr>
              <a:t>   MAP OF TASIK TITIWANGSA</a:t>
            </a:r>
            <a:endParaRPr lang="en-GB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551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525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DDDDDD">
              <a:alpha val="50196"/>
            </a:srgbClr>
          </a:solidFill>
        </p:spPr>
        <p:txBody>
          <a:bodyPr/>
          <a:lstStyle/>
          <a:p>
            <a:r>
              <a:rPr lang="en-GB" dirty="0" smtClean="0">
                <a:latin typeface="Microsoft JhengHei UI" pitchFamily="34" charset="-120"/>
                <a:ea typeface="Microsoft JhengHei UI" pitchFamily="34" charset="-120"/>
              </a:rPr>
              <a:t>Elements in </a:t>
            </a:r>
            <a:r>
              <a:rPr lang="en-GB" dirty="0" err="1">
                <a:latin typeface="Microsoft JhengHei UI" pitchFamily="34" charset="-120"/>
                <a:ea typeface="Microsoft JhengHei UI" pitchFamily="34" charset="-120"/>
              </a:rPr>
              <a:t>T</a:t>
            </a:r>
            <a:r>
              <a:rPr lang="en-GB" dirty="0" err="1" smtClean="0">
                <a:latin typeface="Microsoft JhengHei UI" pitchFamily="34" charset="-120"/>
                <a:ea typeface="Microsoft JhengHei UI" pitchFamily="34" charset="-120"/>
              </a:rPr>
              <a:t>asik</a:t>
            </a:r>
            <a:r>
              <a:rPr lang="en-GB" dirty="0" smtClean="0"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en-GB" dirty="0" err="1">
                <a:latin typeface="Microsoft JhengHei UI" pitchFamily="34" charset="-120"/>
                <a:ea typeface="Microsoft JhengHei UI" pitchFamily="34" charset="-120"/>
              </a:rPr>
              <a:t>T</a:t>
            </a:r>
            <a:r>
              <a:rPr lang="en-GB" dirty="0" err="1" smtClean="0">
                <a:latin typeface="Microsoft JhengHei UI" pitchFamily="34" charset="-120"/>
                <a:ea typeface="Microsoft JhengHei UI" pitchFamily="34" charset="-120"/>
              </a:rPr>
              <a:t>itiwangsa</a:t>
            </a:r>
            <a:endParaRPr lang="en-GB" dirty="0">
              <a:latin typeface="Microsoft JhengHei UI" pitchFamily="34" charset="-120"/>
              <a:ea typeface="Microsoft JhengHei UI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DDDDDD">
              <a:alpha val="52157"/>
            </a:srgbClr>
          </a:solidFill>
        </p:spPr>
        <p:txBody>
          <a:bodyPr/>
          <a:lstStyle/>
          <a:p>
            <a:r>
              <a:rPr lang="en-GB" dirty="0" smtClean="0">
                <a:latin typeface="Microsoft JhengHei UI" pitchFamily="34" charset="-120"/>
                <a:ea typeface="Microsoft JhengHei UI" pitchFamily="34" charset="-120"/>
              </a:rPr>
              <a:t>Tress</a:t>
            </a:r>
          </a:p>
          <a:p>
            <a:r>
              <a:rPr lang="en-GB" dirty="0" smtClean="0">
                <a:latin typeface="Microsoft JhengHei UI" pitchFamily="34" charset="-120"/>
                <a:ea typeface="Microsoft JhengHei UI" pitchFamily="34" charset="-120"/>
              </a:rPr>
              <a:t>Animals</a:t>
            </a:r>
          </a:p>
          <a:p>
            <a:r>
              <a:rPr lang="en-GB" dirty="0" smtClean="0">
                <a:latin typeface="Microsoft JhengHei UI" pitchFamily="34" charset="-120"/>
                <a:ea typeface="Microsoft JhengHei UI" pitchFamily="34" charset="-120"/>
              </a:rPr>
              <a:t>Flowers</a:t>
            </a:r>
          </a:p>
          <a:p>
            <a:r>
              <a:rPr lang="en-GB" dirty="0" smtClean="0">
                <a:latin typeface="Microsoft JhengHei UI" pitchFamily="34" charset="-120"/>
                <a:ea typeface="Microsoft JhengHei UI" pitchFamily="34" charset="-120"/>
              </a:rPr>
              <a:t>Water</a:t>
            </a:r>
          </a:p>
          <a:p>
            <a:r>
              <a:rPr lang="en-GB" dirty="0" smtClean="0">
                <a:latin typeface="Microsoft JhengHei UI" pitchFamily="34" charset="-120"/>
                <a:ea typeface="Microsoft JhengHei UI" pitchFamily="34" charset="-120"/>
              </a:rPr>
              <a:t>Big and small rock</a:t>
            </a:r>
          </a:p>
          <a:p>
            <a:endParaRPr lang="en-GB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424993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344816" cy="936104"/>
          </a:xfrm>
          <a:solidFill>
            <a:srgbClr val="DDDDDD"/>
          </a:solidFill>
        </p:spPr>
        <p:txBody>
          <a:bodyPr/>
          <a:lstStyle/>
          <a:p>
            <a:r>
              <a:rPr lang="en-GB" dirty="0" smtClean="0">
                <a:latin typeface="Microsoft JhengHei UI" pitchFamily="34" charset="-120"/>
                <a:ea typeface="Microsoft JhengHei UI" pitchFamily="34" charset="-120"/>
              </a:rPr>
              <a:t>Historical background</a:t>
            </a:r>
            <a:endParaRPr lang="en-GB" dirty="0">
              <a:latin typeface="Microsoft JhengHei UI" pitchFamily="34" charset="-120"/>
              <a:ea typeface="Microsoft JhengHei UI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DDDDDD">
              <a:alpha val="50980"/>
            </a:srgbClr>
          </a:solidFill>
        </p:spPr>
        <p:txBody>
          <a:bodyPr>
            <a:normAutofit lnSpcReduction="10000"/>
          </a:bodyPr>
          <a:lstStyle/>
          <a:p>
            <a:r>
              <a:rPr lang="en-GB" dirty="0" smtClean="0">
                <a:latin typeface="Microsoft JhengHei UI" pitchFamily="34" charset="-120"/>
                <a:ea typeface="Microsoft JhengHei UI" pitchFamily="34" charset="-120"/>
              </a:rPr>
              <a:t>Taman </a:t>
            </a:r>
            <a:r>
              <a:rPr lang="en-GB" dirty="0" err="1" smtClean="0">
                <a:latin typeface="Microsoft JhengHei UI" pitchFamily="34" charset="-120"/>
                <a:ea typeface="Microsoft JhengHei UI" pitchFamily="34" charset="-120"/>
              </a:rPr>
              <a:t>tasik</a:t>
            </a:r>
            <a:r>
              <a:rPr lang="en-GB" dirty="0" smtClean="0"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en-GB" dirty="0" err="1" smtClean="0">
                <a:latin typeface="Microsoft JhengHei UI" pitchFamily="34" charset="-120"/>
                <a:ea typeface="Microsoft JhengHei UI" pitchFamily="34" charset="-120"/>
              </a:rPr>
              <a:t>tasik</a:t>
            </a:r>
            <a:r>
              <a:rPr lang="en-GB" dirty="0" smtClean="0"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en-GB" dirty="0" err="1" smtClean="0">
                <a:latin typeface="Microsoft JhengHei UI" pitchFamily="34" charset="-120"/>
                <a:ea typeface="Microsoft JhengHei UI" pitchFamily="34" charset="-120"/>
              </a:rPr>
              <a:t>titiwangsa</a:t>
            </a:r>
            <a:r>
              <a:rPr lang="en-GB" dirty="0" smtClean="0">
                <a:latin typeface="Microsoft JhengHei UI" pitchFamily="34" charset="-120"/>
                <a:ea typeface="Microsoft JhengHei UI" pitchFamily="34" charset="-120"/>
              </a:rPr>
              <a:t> was first build in 1975.</a:t>
            </a:r>
          </a:p>
          <a:p>
            <a:r>
              <a:rPr lang="en-GB" dirty="0" smtClean="0">
                <a:latin typeface="Microsoft JhengHei UI" pitchFamily="34" charset="-120"/>
                <a:ea typeface="Microsoft JhengHei UI" pitchFamily="34" charset="-120"/>
              </a:rPr>
              <a:t>It was opened on 1</a:t>
            </a:r>
            <a:r>
              <a:rPr lang="en-GB" baseline="30000" dirty="0" smtClean="0">
                <a:latin typeface="Microsoft JhengHei UI" pitchFamily="34" charset="-120"/>
                <a:ea typeface="Microsoft JhengHei UI" pitchFamily="34" charset="-120"/>
              </a:rPr>
              <a:t>st</a:t>
            </a:r>
            <a:r>
              <a:rPr lang="en-GB" dirty="0" smtClean="0"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en-GB" dirty="0" err="1" smtClean="0">
                <a:latin typeface="Microsoft JhengHei UI" pitchFamily="34" charset="-120"/>
                <a:ea typeface="Microsoft JhengHei UI" pitchFamily="34" charset="-120"/>
              </a:rPr>
              <a:t>feb</a:t>
            </a:r>
            <a:r>
              <a:rPr lang="en-GB" dirty="0" smtClean="0">
                <a:latin typeface="Microsoft JhengHei UI" pitchFamily="34" charset="-120"/>
                <a:ea typeface="Microsoft JhengHei UI" pitchFamily="34" charset="-120"/>
              </a:rPr>
              <a:t> 1980 by </a:t>
            </a:r>
            <a:r>
              <a:rPr lang="en-GB" dirty="0" err="1" smtClean="0">
                <a:latin typeface="Microsoft JhengHei UI" pitchFamily="34" charset="-120"/>
                <a:ea typeface="Microsoft JhengHei UI" pitchFamily="34" charset="-120"/>
              </a:rPr>
              <a:t>Tun</a:t>
            </a:r>
            <a:r>
              <a:rPr lang="en-GB" dirty="0" smtClean="0">
                <a:latin typeface="Microsoft JhengHei UI" pitchFamily="34" charset="-120"/>
                <a:ea typeface="Microsoft JhengHei UI" pitchFamily="34" charset="-120"/>
              </a:rPr>
              <a:t> Hussein </a:t>
            </a:r>
            <a:r>
              <a:rPr lang="en-GB" dirty="0" err="1" smtClean="0">
                <a:latin typeface="Microsoft JhengHei UI" pitchFamily="34" charset="-120"/>
                <a:ea typeface="Microsoft JhengHei UI" pitchFamily="34" charset="-120"/>
              </a:rPr>
              <a:t>Onn</a:t>
            </a:r>
            <a:r>
              <a:rPr lang="en-GB" dirty="0" smtClean="0">
                <a:latin typeface="Microsoft JhengHei UI" pitchFamily="34" charset="-120"/>
                <a:ea typeface="Microsoft JhengHei UI" pitchFamily="34" charset="-120"/>
              </a:rPr>
              <a:t>.</a:t>
            </a:r>
          </a:p>
          <a:p>
            <a:r>
              <a:rPr lang="en-GB" dirty="0" smtClean="0">
                <a:latin typeface="Microsoft JhengHei UI" pitchFamily="34" charset="-120"/>
                <a:ea typeface="Microsoft JhengHei UI" pitchFamily="34" charset="-120"/>
              </a:rPr>
              <a:t>It is located at </a:t>
            </a:r>
            <a:r>
              <a:rPr lang="en-GB" dirty="0" err="1" smtClean="0">
                <a:latin typeface="Microsoft JhengHei UI" pitchFamily="34" charset="-120"/>
                <a:ea typeface="Microsoft JhengHei UI" pitchFamily="34" charset="-120"/>
              </a:rPr>
              <a:t>Jalan</a:t>
            </a:r>
            <a:r>
              <a:rPr lang="en-GB" dirty="0" smtClean="0"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en-GB" dirty="0" err="1" smtClean="0">
                <a:latin typeface="Microsoft JhengHei UI" pitchFamily="34" charset="-120"/>
                <a:ea typeface="Microsoft JhengHei UI" pitchFamily="34" charset="-120"/>
              </a:rPr>
              <a:t>Kuantan</a:t>
            </a:r>
            <a:r>
              <a:rPr lang="en-GB" dirty="0" smtClean="0">
                <a:latin typeface="Microsoft JhengHei UI" pitchFamily="34" charset="-120"/>
                <a:ea typeface="Microsoft JhengHei UI" pitchFamily="34" charset="-120"/>
              </a:rPr>
              <a:t> in a recreation area located in the northeast of Kuala Lumpur.</a:t>
            </a:r>
          </a:p>
          <a:p>
            <a:r>
              <a:rPr lang="en-GB" dirty="0" smtClean="0">
                <a:latin typeface="Microsoft JhengHei UI" pitchFamily="34" charset="-120"/>
                <a:ea typeface="Microsoft JhengHei UI" pitchFamily="34" charset="-120"/>
              </a:rPr>
              <a:t>The park was designed by Canary Design Group.</a:t>
            </a:r>
            <a:endParaRPr lang="en-GB" dirty="0">
              <a:latin typeface="Microsoft JhengHei UI" pitchFamily="34" charset="-120"/>
              <a:ea typeface="Microsoft JhengHei UI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78149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628800"/>
            <a:ext cx="7992888" cy="2304256"/>
          </a:xfrm>
        </p:spPr>
        <p:txBody>
          <a:bodyPr>
            <a:normAutofit/>
          </a:bodyPr>
          <a:lstStyle/>
          <a:p>
            <a:r>
              <a:rPr lang="en-US" sz="5400" dirty="0" smtClean="0"/>
              <a:t>      </a:t>
            </a:r>
            <a:r>
              <a:rPr lang="en-US" sz="5400" dirty="0" smtClean="0">
                <a:latin typeface="Microsoft JhengHei UI" pitchFamily="34" charset="-120"/>
                <a:ea typeface="Microsoft JhengHei UI" pitchFamily="34" charset="-120"/>
              </a:rPr>
              <a:t>CHARACTERISTICS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261026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427168" cy="1066130"/>
          </a:xfrm>
          <a:solidFill>
            <a:srgbClr val="DDDDDD">
              <a:alpha val="54902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Microsoft JhengHei UI" pitchFamily="34" charset="-120"/>
                <a:ea typeface="Microsoft JhengHei UI" pitchFamily="34" charset="-120"/>
              </a:rPr>
              <a:t>Size of </a:t>
            </a:r>
            <a:r>
              <a:rPr lang="en-US" sz="5400" dirty="0" err="1" smtClean="0">
                <a:latin typeface="Microsoft JhengHei UI" pitchFamily="34" charset="-120"/>
                <a:ea typeface="Microsoft JhengHei UI" pitchFamily="34" charset="-120"/>
              </a:rPr>
              <a:t>tasik</a:t>
            </a:r>
            <a:r>
              <a:rPr lang="en-US" sz="5400" dirty="0" smtClean="0"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en-US" sz="5400" dirty="0" err="1" smtClean="0">
                <a:latin typeface="Microsoft JhengHei UI" pitchFamily="34" charset="-120"/>
                <a:ea typeface="Microsoft JhengHei UI" pitchFamily="34" charset="-120"/>
              </a:rPr>
              <a:t>titiwangsa</a:t>
            </a:r>
            <a:endParaRPr lang="en-US" sz="5400" dirty="0">
              <a:latin typeface="Microsoft JhengHei UI" pitchFamily="34" charset="-120"/>
              <a:ea typeface="Microsoft JhengHei UI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DDDDDD">
              <a:alpha val="54118"/>
            </a:srgbClr>
          </a:solidFill>
        </p:spPr>
        <p:txBody>
          <a:bodyPr>
            <a:normAutofit/>
          </a:bodyPr>
          <a:lstStyle/>
          <a:p>
            <a:r>
              <a:rPr lang="en-US" sz="4000" dirty="0" smtClean="0">
                <a:latin typeface="Microsoft JhengHei UI" pitchFamily="34" charset="-120"/>
                <a:ea typeface="Microsoft JhengHei UI" pitchFamily="34" charset="-120"/>
              </a:rPr>
              <a:t>Approximately is </a:t>
            </a:r>
          </a:p>
          <a:p>
            <a:endParaRPr lang="en-US" dirty="0">
              <a:latin typeface="Microsoft JhengHei UI" pitchFamily="34" charset="-120"/>
              <a:ea typeface="Microsoft JhengHei UI" pitchFamily="34" charset="-120"/>
            </a:endParaRPr>
          </a:p>
          <a:p>
            <a:pPr algn="ctr"/>
            <a:r>
              <a:rPr lang="en-US" sz="8000" dirty="0" smtClean="0">
                <a:latin typeface="Microsoft JhengHei UI" pitchFamily="34" charset="-120"/>
                <a:ea typeface="Microsoft JhengHei UI" pitchFamily="34" charset="-120"/>
              </a:rPr>
              <a:t>43.13 hectares / 144 acres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887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DDDDDD">
              <a:alpha val="50980"/>
            </a:srgbClr>
          </a:solidFill>
        </p:spPr>
        <p:txBody>
          <a:bodyPr/>
          <a:lstStyle/>
          <a:p>
            <a:r>
              <a:rPr lang="en-US" dirty="0" smtClean="0">
                <a:latin typeface="Microsoft JhengHei UI" pitchFamily="34" charset="-120"/>
                <a:ea typeface="Microsoft JhengHei UI" pitchFamily="34" charset="-120"/>
              </a:rPr>
              <a:t>Features</a:t>
            </a:r>
            <a:endParaRPr lang="en-US" dirty="0">
              <a:latin typeface="Microsoft JhengHei UI" pitchFamily="34" charset="-120"/>
              <a:ea typeface="Microsoft JhengHei UI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DDDDDD">
              <a:alpha val="50196"/>
            </a:srgbClr>
          </a:solidFill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Microsoft JhengHei UI" pitchFamily="34" charset="-120"/>
                <a:ea typeface="Microsoft JhengHei UI" pitchFamily="34" charset="-120"/>
              </a:rPr>
              <a:t>Huge lake water fountain</a:t>
            </a:r>
          </a:p>
          <a:p>
            <a:r>
              <a:rPr lang="en-US" dirty="0" smtClean="0">
                <a:latin typeface="Microsoft JhengHei UI" pitchFamily="34" charset="-120"/>
                <a:ea typeface="Microsoft JhengHei UI" pitchFamily="34" charset="-120"/>
              </a:rPr>
              <a:t>Playground</a:t>
            </a:r>
          </a:p>
          <a:p>
            <a:r>
              <a:rPr lang="en-US" dirty="0" smtClean="0">
                <a:latin typeface="Microsoft JhengHei UI" pitchFamily="34" charset="-120"/>
                <a:ea typeface="Microsoft JhengHei UI" pitchFamily="34" charset="-120"/>
              </a:rPr>
              <a:t>Tennis court </a:t>
            </a:r>
          </a:p>
          <a:p>
            <a:r>
              <a:rPr lang="en-US" dirty="0" smtClean="0">
                <a:latin typeface="Microsoft JhengHei UI" pitchFamily="34" charset="-120"/>
                <a:ea typeface="Microsoft JhengHei UI" pitchFamily="34" charset="-120"/>
              </a:rPr>
              <a:t>Public Toilet </a:t>
            </a:r>
          </a:p>
          <a:p>
            <a:r>
              <a:rPr lang="en-US" dirty="0" err="1" smtClean="0">
                <a:latin typeface="Microsoft JhengHei UI" pitchFamily="34" charset="-120"/>
                <a:ea typeface="Microsoft JhengHei UI" pitchFamily="34" charset="-120"/>
              </a:rPr>
              <a:t>Runnig</a:t>
            </a:r>
            <a:r>
              <a:rPr lang="en-US" dirty="0" smtClean="0">
                <a:latin typeface="Microsoft JhengHei UI" pitchFamily="34" charset="-120"/>
                <a:ea typeface="Microsoft JhengHei UI" pitchFamily="34" charset="-120"/>
              </a:rPr>
              <a:t> Track</a:t>
            </a:r>
          </a:p>
          <a:p>
            <a:r>
              <a:rPr lang="en-US" dirty="0" smtClean="0">
                <a:latin typeface="Microsoft JhengHei UI" pitchFamily="34" charset="-120"/>
                <a:ea typeface="Microsoft JhengHei UI" pitchFamily="34" charset="-120"/>
              </a:rPr>
              <a:t>Radio Control Car</a:t>
            </a:r>
          </a:p>
          <a:p>
            <a:r>
              <a:rPr lang="en-US" dirty="0" smtClean="0">
                <a:latin typeface="Microsoft JhengHei UI" pitchFamily="34" charset="-120"/>
                <a:ea typeface="Microsoft JhengHei UI" pitchFamily="34" charset="-120"/>
              </a:rPr>
              <a:t>Floating Restaurant</a:t>
            </a:r>
          </a:p>
          <a:p>
            <a:r>
              <a:rPr lang="en-US" dirty="0" smtClean="0">
                <a:latin typeface="Microsoft JhengHei UI" pitchFamily="34" charset="-120"/>
                <a:ea typeface="Microsoft JhengHei UI" pitchFamily="34" charset="-120"/>
              </a:rPr>
              <a:t>Workout Station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401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689</TotalTime>
  <Words>410</Words>
  <Application>Microsoft Macintosh PowerPoint</Application>
  <PresentationFormat>On-screen Show (4:3)</PresentationFormat>
  <Paragraphs>85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TAYLOR’S UNIVERSITY   CONSTRUCTED LANDSCAPE MS :- IFFA NAYAN  PROJECT :- URBAN PARK  GROUP MEMBERS :NOTORIOUS TEAM)SERAJEDDIN /FARAH/ FAREEZ/AREEB/SHAMIL)   </vt:lpstr>
      <vt:lpstr> URBAN PARK  </vt:lpstr>
      <vt:lpstr>PowerPoint Presentation</vt:lpstr>
      <vt:lpstr>PowerPoint Presentation</vt:lpstr>
      <vt:lpstr>Elements in Tasik Titiwangsa</vt:lpstr>
      <vt:lpstr>Historical background</vt:lpstr>
      <vt:lpstr>      CHARACTERISTICS</vt:lpstr>
      <vt:lpstr>Size of tasik titiwangsa</vt:lpstr>
      <vt:lpstr>Features</vt:lpstr>
      <vt:lpstr>Context study</vt:lpstr>
      <vt:lpstr>Activities</vt:lpstr>
      <vt:lpstr>PowerPoint Presentation</vt:lpstr>
      <vt:lpstr>CONCLUSION</vt:lpstr>
      <vt:lpstr>Yoyogi Park.</vt:lpstr>
      <vt:lpstr>Facts of Yoyogi Park</vt:lpstr>
      <vt:lpstr>PowerPoint Presentation</vt:lpstr>
      <vt:lpstr>Characteristics of Yoyogi Park:</vt:lpstr>
      <vt:lpstr>PowerPoint Presentation</vt:lpstr>
      <vt:lpstr>PowerPoint Presentation</vt:lpstr>
      <vt:lpstr>PowerPoint Presentation</vt:lpstr>
      <vt:lpstr>Things you can do in Yoyogi Park</vt:lpstr>
      <vt:lpstr>Jogging.</vt:lpstr>
      <vt:lpstr>Cycling.</vt:lpstr>
      <vt:lpstr>Relaxing.</vt:lpstr>
      <vt:lpstr>Perfect place for dating. </vt:lpstr>
      <vt:lpstr>Picnic</vt:lpstr>
      <vt:lpstr>Dance in the park.</vt:lpstr>
      <vt:lpstr>Watch music performance.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Yoyogi Park.</dc:title>
  <dc:creator>Farah Aida Sham</dc:creator>
  <cp:lastModifiedBy>serjeddin ali</cp:lastModifiedBy>
  <cp:revision>24</cp:revision>
  <dcterms:created xsi:type="dcterms:W3CDTF">2015-02-24T19:33:17Z</dcterms:created>
  <dcterms:modified xsi:type="dcterms:W3CDTF">2015-03-02T07:06:56Z</dcterms:modified>
</cp:coreProperties>
</file>